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jitx_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792" y="475488"/>
            <a:ext cx="1371600" cy="8595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31520" y="2011680"/>
            <a:ext cx="1069848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4400" b="1">
                <a:solidFill>
                  <a:srgbClr val="FFFFFF"/>
                </a:solidFill>
                <a:latin typeface="Arial"/>
              </a:rPr>
              <a:t>Build a Versal FPGA from vendor data</a:t>
            </a:r>
          </a:p>
          <a:p>
            <a:r>
              <a:rPr sz="2400" b="1">
                <a:solidFill>
                  <a:srgbClr val="01BFA5"/>
                </a:solidFill>
                <a:latin typeface="Arial"/>
              </a:rPr>
              <a:t>AMD Versal Premium VP1002 · NFVI1369 · 1,369 balls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931920"/>
            <a:ext cx="1069848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sz="1800" b="1">
                <a:solidFill>
                  <a:srgbClr val="01BFA5"/>
                </a:solidFill>
                <a:latin typeface="Arial"/>
              </a:rPr>
              <a:t>JITX JumpStart Kit 1 · Part 3 (component handling). </a:t>
            </a:r>
          </a:p>
          <a:p>
            <a:pPr>
              <a:spcAft>
                <a:spcPts val="600"/>
              </a:spcAft>
            </a:pPr>
            <a:r>
              <a:rPr sz="1800" b="1">
                <a:solidFill>
                  <a:srgbClr val="01BFA5"/>
                </a:solidFill>
                <a:latin typeface="Arial"/>
              </a:rPr>
              <a:t/>
            </a:r>
            <a:r>
              <a:rPr sz="1800">
                <a:solidFill>
                  <a:srgbClr val="FFFFFF"/>
                </a:solidFill>
                <a:latin typeface="Arial"/>
              </a:rPr>
              <a:t>Parse the machine-readable pin file, generate the component, verify the generation — then wrap it in the circuit a board design consumes.</a:t>
            </a:r>
          </a:p>
        </p:txBody>
      </p:sp>
      <p:sp>
        <p:nvSpPr>
          <p:cNvPr id="5" name="Rectangle 4"/>
          <p:cNvSpPr/>
          <p:nvPr/>
        </p:nvSpPr>
        <p:spPr>
          <a:xfrm>
            <a:off x="731520" y="3703320"/>
            <a:ext cx="2011680" cy="36000"/>
          </a:xfrm>
          <a:prstGeom prst="rect">
            <a:avLst/>
          </a:prstGeom>
          <a:solidFill>
            <a:srgbClr val="01BF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jitx_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2920" y="256032"/>
            <a:ext cx="10241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01BFA5"/>
                </a:solidFill>
                <a:latin typeface="Arial"/>
              </a:rPr>
              <a:t>WHY THIS TASK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566928"/>
            <a:ext cx="102412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800" b="1">
                <a:solidFill>
                  <a:srgbClr val="FFFFFF"/>
                </a:solidFill>
                <a:latin typeface="Arial"/>
              </a:rPr>
              <a:t>Choose the correct component ingestion flow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07008"/>
            <a:ext cx="1463040" cy="28575"/>
          </a:xfrm>
          <a:prstGeom prst="rect">
            <a:avLst/>
          </a:prstGeom>
          <a:solidFill>
            <a:srgbClr val="01BF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02920" y="1508760"/>
            <a:ext cx="11155680" cy="484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sz="1700" b="1">
                <a:solidFill>
                  <a:srgbClr val="01BFA5"/>
                </a:solidFill>
                <a:latin typeface="Arial"/>
              </a:rPr>
              <a:t>Part 3 teaches: the vendor's pin file becomes code. </a:t>
            </a:r>
            <a:r>
              <a:rPr sz="1700">
                <a:solidFill>
                  <a:srgbClr val="FFFFFF"/>
                </a:solidFill>
                <a:latin typeface="Arial"/>
              </a:rPr>
              <a:t>AMD publishes the ball map as a machine-readable ASCII file — names, balls, banks. That file is the only pin ground truth.</a:t>
            </a:r>
          </a:p>
          <a:p>
            <a:pPr>
              <a:spcAft>
                <a:spcPts val="1000"/>
              </a:spcAft>
            </a:pPr>
            <a:r>
              <a:rPr sz="1700" b="1">
                <a:solidFill>
                  <a:srgbClr val="01BFA5"/>
                </a:solidFill>
                <a:latin typeface="Arial"/>
              </a:rPr>
              <a:t>Parse, don't transcribe. </a:t>
            </a:r>
            <a:r>
              <a:rPr sz="1700">
                <a:solidFill>
                  <a:srgbClr val="FFFFFF"/>
                </a:solidFill>
                <a:latin typeface="Arial"/>
              </a:rPr>
              <a:t>A committed, stdlib-only generator reconciles the file to exactly 1,369 balls before any component code exists.</a:t>
            </a:r>
          </a:p>
          <a:p>
            <a:pPr>
              <a:spcAft>
                <a:spcPts val="1000"/>
              </a:spcAft>
            </a:pPr>
            <a:r>
              <a:rPr sz="1700" b="1">
                <a:solidFill>
                  <a:srgbClr val="01BFA5"/>
                </a:solidFill>
                <a:latin typeface="Arial"/>
              </a:rPr>
              <a:t>Generate, then verify the generation. </a:t>
            </a:r>
            <a:r>
              <a:rPr sz="1700">
                <a:solidFill>
                  <a:srgbClr val="FFFFFF"/>
                </a:solidFill>
                <a:latin typeface="Arial"/>
              </a:rPr>
              <a:t>Effort moves from typing to checking: inventory gates, hand-read spot-checks, geometry cross-checks, regeneration byte-identity.</a:t>
            </a:r>
          </a:p>
          <a:p>
            <a:pPr>
              <a:spcAft>
                <a:spcPts val="1000"/>
              </a:spcAft>
            </a:pPr>
            <a:r>
              <a:rPr sz="1700" b="1">
                <a:solidFill>
                  <a:srgbClr val="01BFA5"/>
                </a:solidFill>
                <a:latin typeface="Arial"/>
              </a:rPr>
              <a:t>Then lift the flat pin map into a circuit boundary. </a:t>
            </a:r>
            <a:r>
              <a:rPr sz="1700">
                <a:solidFill>
                  <a:srgbClr val="FFFFFF"/>
                </a:solidFill>
                <a:latin typeface="Arial"/>
              </a:rPr>
              <a:t>Power rails, ground domains, and GTM quads as JITX-native ports — what a board designer actually consumes.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jitx_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2920" y="256032"/>
            <a:ext cx="10241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01BFA5"/>
                </a:solidFill>
                <a:latin typeface="Arial"/>
              </a:rPr>
              <a:t>THE PART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566928"/>
            <a:ext cx="102412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800" b="1">
                <a:solidFill>
                  <a:srgbClr val="FFFFFF"/>
                </a:solidFill>
                <a:latin typeface="Arial"/>
              </a:rPr>
              <a:t>One component, 1,369 balls, seven functions (simplified)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07008"/>
            <a:ext cx="1463040" cy="28575"/>
          </a:xfrm>
          <a:prstGeom prst="rect">
            <a:avLst/>
          </a:prstGeom>
          <a:solidFill>
            <a:srgbClr val="01BF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6" name="Picture 5" descr="ballma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4480" y="1417320"/>
            <a:ext cx="6055691" cy="512064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2920" y="6446520"/>
            <a:ext cx="111556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0">
                <a:solidFill>
                  <a:srgbClr val="808080"/>
                </a:solidFill>
                <a:latin typeface="Arial"/>
              </a:rPr>
              <a:t>Rendered from the AMD pinout file (rev 1.1) · six GTM quads on the east column (banks 202–207) · XPIO south (700–702) · PS/config north (500–503)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jitx_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2920" y="256032"/>
            <a:ext cx="10241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01BFA5"/>
                </a:solidFill>
                <a:latin typeface="Arial"/>
              </a:rPr>
              <a:t>THE PIPELINE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566928"/>
            <a:ext cx="102412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800" b="1">
                <a:solidFill>
                  <a:srgbClr val="FFFFFF"/>
                </a:solidFill>
                <a:latin typeface="Arial"/>
              </a:rPr>
              <a:t>What you build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07008"/>
            <a:ext cx="1463040" cy="28575"/>
          </a:xfrm>
          <a:prstGeom prst="rect">
            <a:avLst/>
          </a:prstGeom>
          <a:solidFill>
            <a:srgbClr val="01BF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02920" y="1508760"/>
            <a:ext cx="11155680" cy="4937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sz="1500" b="1">
                <a:solidFill>
                  <a:srgbClr val="01BFA5"/>
                </a:solidFill>
                <a:latin typeface="Arial"/>
              </a:rPr>
              <a:t>tools/generate_pinout.py — </a:t>
            </a:r>
            <a:r>
              <a:rPr sz="1500">
                <a:solidFill>
                  <a:srgbClr val="FFFFFF"/>
                </a:solidFill>
                <a:latin typeface="Arial"/>
              </a:rPr>
              <a:t>committed stdlib-only generator. Parse → reconcile (1,369 = file footer, full 37×37) → emit. --report prints the inventory; --check proves the committed module regenerates byte-identically.</a:t>
            </a:r>
          </a:p>
          <a:p>
            <a:pPr>
              <a:spcAft>
                <a:spcPts val="900"/>
              </a:spcAft>
            </a:pPr>
            <a:r>
              <a:rPr sz="1500" b="1">
                <a:solidFill>
                  <a:srgbClr val="01BFA5"/>
                </a:solidFill>
                <a:latin typeface="Arial"/>
              </a:rPr>
              <a:t>xcvp1002.py (generated) — </a:t>
            </a:r>
            <a:r>
              <a:rPr sz="1500">
                <a:solidFill>
                  <a:srgbClr val="FFFFFF"/>
                </a:solidFill>
                <a:latin typeface="Arial"/>
              </a:rPr>
              <a:t>one Port per ball: 432 unique pins under their exact AMD names, 30 repeated rails as indexed lists (GND ×689, VCCINT ×84, NC ×60), the ball map as zero-indexed coordinates, GTM quad groupings, symbol partitions.</a:t>
            </a:r>
          </a:p>
          <a:p>
            <a:pPr>
              <a:spcAft>
                <a:spcPts val="900"/>
              </a:spcAft>
            </a:pPr>
            <a:r>
              <a:rPr sz="1500" b="1">
                <a:solidFill>
                  <a:srgbClr val="01BFA5"/>
                </a:solidFill>
                <a:latin typeface="Arial"/>
              </a:rPr>
              <a:t>landpattern.py — </a:t>
            </a:r>
            <a:r>
              <a:rPr sz="1500">
                <a:solidFill>
                  <a:srgbClr val="FFFFFF"/>
                </a:solidFill>
                <a:latin typeface="Arial"/>
              </a:rPr>
              <a:t>37×37 BGA from AM013: body 35×35 mm (Package Dimensions), land Ø 0.51 mm (BGA Package Design Rules), public get_pad(row, column) adapter.</a:t>
            </a:r>
          </a:p>
          <a:p>
            <a:pPr>
              <a:spcAft>
                <a:spcPts val="900"/>
              </a:spcAft>
            </a:pPr>
            <a:r>
              <a:rPr sz="1500" b="1">
                <a:solidFill>
                  <a:srgbClr val="01BFA5"/>
                </a:solidFill>
                <a:latin typeface="Arial"/>
              </a:rPr>
              <a:t>symbols.py — </a:t>
            </a:r>
            <a:r>
              <a:rPr sz="1500">
                <a:solidFill>
                  <a:srgbClr val="FFFFFF"/>
                </a:solidFill>
                <a:latin typeface="Arial"/>
              </a:rPr>
              <a:t>~43 schematic boxes: one per bank / GT quad, rails chunked ≤ 64 pins per box; every port in exactly one box.</a:t>
            </a:r>
          </a:p>
          <a:p>
            <a:pPr>
              <a:spcAft>
                <a:spcPts val="900"/>
              </a:spcAft>
            </a:pPr>
            <a:r>
              <a:rPr sz="1500" b="1">
                <a:solidFill>
                  <a:srgbClr val="01BFA5"/>
                </a:solidFill>
                <a:latin typeface="Arial"/>
              </a:rPr>
              <a:t>bundles.py + circuit.py — </a:t>
            </a:r>
            <a:r>
              <a:rPr sz="1500">
                <a:solidFill>
                  <a:srgbClr val="FFFFFF"/>
                </a:solidFill>
                <a:latin typeface="Arial"/>
              </a:rPr>
              <a:t>GTMQuad (4 lanes + 2 refclks) and XCVP1002Circuit: 31 Power rails, three ground domains (GND / GND_SMON / GND_SENSE), six GTM quad bundles wired through generated structural pin groupings.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jitx_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2920" y="256032"/>
            <a:ext cx="10241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01BFA5"/>
                </a:solidFill>
                <a:latin typeface="Arial"/>
              </a:rPr>
              <a:t>HOW WE KNOW IT'S RIGHT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566928"/>
            <a:ext cx="102412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800" b="1">
                <a:solidFill>
                  <a:srgbClr val="FFFFFF"/>
                </a:solidFill>
                <a:latin typeface="Arial"/>
              </a:rPr>
              <a:t>Verification is the key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07008"/>
            <a:ext cx="1463040" cy="28575"/>
          </a:xfrm>
          <a:prstGeom prst="rect">
            <a:avLst/>
          </a:prstGeom>
          <a:solidFill>
            <a:srgbClr val="01BF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02920" y="1508760"/>
            <a:ext cx="11155680" cy="4937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sz="1500" b="1">
                <a:solidFill>
                  <a:srgbClr val="01BFA5"/>
                </a:solidFill>
                <a:latin typeface="Arial"/>
              </a:rPr>
              <a:t>Reconcile before any code: </a:t>
            </a:r>
            <a:r>
              <a:rPr sz="1500">
                <a:solidFill>
                  <a:srgbClr val="FFFFFF"/>
                </a:solidFill>
                <a:latin typeface="Arial"/>
              </a:rPr>
              <a:t>parsed rows = file footer = 1,369; unique balls; full 37×37 grid.</a:t>
            </a:r>
          </a:p>
          <a:p>
            <a:pPr>
              <a:spcAft>
                <a:spcPts val="900"/>
              </a:spcAft>
            </a:pPr>
            <a:r>
              <a:rPr sz="1500" b="1">
                <a:solidFill>
                  <a:srgbClr val="01BFA5"/>
                </a:solidFill>
                <a:latin typeface="Arial"/>
              </a:rPr>
              <a:t>Offline tests: </a:t>
            </a:r>
            <a:r>
              <a:rPr sz="1500">
                <a:solidFill>
                  <a:srgbClr val="FFFFFF"/>
                </a:solidFill>
                <a:latin typeface="Arial"/>
              </a:rPr>
              <a:t>17 tests + 74 subtests on jitx 4.4 — hand-read ball spot-checks across grid corners and every bank type, symbol coverage, mapping bijectivity, circuit rail roster.</a:t>
            </a:r>
          </a:p>
          <a:p>
            <a:pPr>
              <a:spcAft>
                <a:spcPts val="900"/>
              </a:spcAft>
            </a:pPr>
            <a:r>
              <a:rPr sz="1500" b="1">
                <a:solidFill>
                  <a:srgbClr val="01BFA5"/>
                </a:solidFill>
                <a:latin typeface="Arial"/>
              </a:rPr>
              <a:t>Real builds: </a:t>
            </a:r>
            <a:r>
              <a:rPr sz="1500">
                <a:solidFill>
                  <a:srgbClr val="FFFFFF"/>
                </a:solidFill>
                <a:latin typeface="Arial"/>
              </a:rPr>
              <a:t>both designs (component viewer + wrapped circuit) build with status: ok against the JITX runtime.</a:t>
            </a:r>
          </a:p>
          <a:p>
            <a:pPr>
              <a:spcAft>
                <a:spcPts val="900"/>
              </a:spcAft>
            </a:pPr>
            <a:r>
              <a:rPr sz="1500" b="1">
                <a:solidFill>
                  <a:srgbClr val="01BFA5"/>
                </a:solidFill>
                <a:latin typeface="Arial"/>
              </a:rPr>
              <a:t>Independent fan-out: </a:t>
            </a:r>
            <a:r>
              <a:rPr sz="1500">
                <a:solidFill>
                  <a:srgbClr val="FFFFFF"/>
                </a:solidFill>
                <a:latin typeface="Arial"/>
              </a:rPr>
              <a:t>a 13-agent review re-checked every one of the 1,369 balls against the AMD file — zero mismatches; rails, GTM, symbols, and conventions audits all pass.</a:t>
            </a:r>
          </a:p>
          <a:p>
            <a:pPr>
              <a:spcAft>
                <a:spcPts val="900"/>
              </a:spcAft>
            </a:pPr>
            <a:r>
              <a:rPr sz="1500" b="1">
                <a:solidFill>
                  <a:srgbClr val="01BFA5"/>
                </a:solidFill>
                <a:latin typeface="Arial"/>
              </a:rPr>
              <a:t>Replay convergence: </a:t>
            </a:r>
            <a:r>
              <a:rPr sz="1500">
                <a:solidFill>
                  <a:srgbClr val="FFFFFF"/>
                </a:solidFill>
                <a:latin typeface="Arial"/>
              </a:rPr>
              <a:t>a fresh agent executed the runbook from its own text in an empty project — all four [HUMAN] gates, successful builds, and a ball map identical to the reference: 1,369/1,369 matching (name, row, col).</a:t>
            </a:r>
          </a:p>
          <a:p>
            <a:pPr>
              <a:spcAft>
                <a:spcPts val="900"/>
              </a:spcAft>
            </a:pPr>
            <a:r>
              <a:rPr sz="1500" b="1">
                <a:solidFill>
                  <a:srgbClr val="01BFA5"/>
                </a:solidFill>
                <a:latin typeface="Arial"/>
              </a:rPr>
              <a:t>Geometry: </a:t>
            </a:r>
            <a:r>
              <a:rPr sz="1500">
                <a:solidFill>
                  <a:srgbClr val="FFFFFF"/>
                </a:solidFill>
                <a:latin typeface="Arial"/>
              </a:rPr>
              <a:t>A1 ↔ AU37 pad centers = 36 × 0.92 = 33.12 mm on both axes — AM013's D1/E1 exactly.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jitx_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7936" y="475488"/>
            <a:ext cx="914400" cy="5760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2920" y="256032"/>
            <a:ext cx="10241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01BFA5"/>
                </a:solidFill>
                <a:latin typeface="Arial"/>
              </a:rPr>
              <a:t>WHERE TO START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566928"/>
            <a:ext cx="102412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800" b="1">
                <a:solidFill>
                  <a:srgbClr val="FFFFFF"/>
                </a:solidFill>
                <a:latin typeface="Arial"/>
              </a:rPr>
              <a:t>Run it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07008"/>
            <a:ext cx="1463040" cy="28575"/>
          </a:xfrm>
          <a:prstGeom prst="rect">
            <a:avLst/>
          </a:prstGeom>
          <a:solidFill>
            <a:srgbClr val="01BF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02920" y="1508760"/>
            <a:ext cx="11155680" cy="4754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sz="1600" b="1">
                <a:solidFill>
                  <a:srgbClr val="01BFA5"/>
                </a:solidFill>
                <a:latin typeface="Arial"/>
              </a:rPr>
              <a:t>The runbook: </a:t>
            </a:r>
            <a:r>
              <a:rPr sz="1600">
                <a:solidFill>
                  <a:srgbClr val="FFFFFF"/>
                </a:solidFill>
                <a:latin typeface="Arial"/>
              </a:rPr>
              <a:t>jumpstart-kits/js1-stackup-components/part3-versal-fpga/ — paste JS1_Part3_Versal-FPGA-from-Pin-File_Runbook.md into your agent and tell it to follow the file. Four [HUMAN] gates stop for you. Expect ~2–3 hours, most of it agent-autonomous.</a:t>
            </a:r>
          </a:p>
          <a:p>
            <a:pPr>
              <a:spcAft>
                <a:spcPts val="1000"/>
              </a:spcAft>
            </a:pPr>
            <a:r>
              <a:rPr sz="1600" b="1">
                <a:solidFill>
                  <a:srgbClr val="01BFA5"/>
                </a:solidFill>
                <a:latin typeface="Arial"/>
              </a:rPr>
              <a:t>The ground truth: </a:t>
            </a:r>
            <a:r>
              <a:rPr sz="1600">
                <a:solidFill>
                  <a:srgbClr val="FFFFFF"/>
                </a:solidFill>
                <a:latin typeface="Arial"/>
              </a:rPr>
              <a:t>download the xcvp1002 NFVI1369 pinout file and AM013 from amd.com during the run — vendor files are never committed.</a:t>
            </a:r>
          </a:p>
          <a:p>
            <a:pPr>
              <a:spcAft>
                <a:spcPts val="1000"/>
              </a:spcAft>
            </a:pPr>
            <a:r>
              <a:rPr sz="1600" b="1">
                <a:solidFill>
                  <a:srgbClr val="01BFA5"/>
                </a:solidFill>
                <a:latin typeface="Arial"/>
              </a:rPr>
              <a:t>The reference solution: </a:t>
            </a:r>
            <a:r>
              <a:rPr sz="1600">
                <a:solidFill>
                  <a:srgbClr val="FFFFFF"/>
                </a:solidFill>
                <a:latin typeface="Arial"/>
              </a:rPr>
              <a:t>jitxexamples.jumpstart_kits.js1_stackup_components.versal_fpga — generator, generated component, land pattern, symbols, circuit wrapper, tests, and two buildable designs.</a:t>
            </a:r>
          </a:p>
          <a:p>
            <a:pPr>
              <a:spcAft>
                <a:spcPts val="1000"/>
              </a:spcAft>
            </a:pPr>
            <a:r>
              <a:rPr sz="1600" b="1">
                <a:solidFill>
                  <a:srgbClr val="01BFA5"/>
                </a:solidFill>
                <a:latin typeface="Arial"/>
              </a:rPr>
              <a:t>Close the loop: </a:t>
            </a:r>
            <a:r>
              <a:rPr sz="1600">
                <a:solidFill>
                  <a:srgbClr val="FFFFFF"/>
                </a:solidFill>
                <a:latin typeface="Arial"/>
              </a:rPr>
              <a:t>"give me GTM quad 205 as a 4-lane bundle and tell me which power rails and bias pins it needs" — answered live from the built circuit.</a:t>
            </a:r>
          </a:p>
          <a:p>
            <a:pPr>
              <a:spcAft>
                <a:spcPts val="1000"/>
              </a:spcAft>
            </a:pPr>
            <a:r>
              <a:rPr sz="1600" b="1">
                <a:solidFill>
                  <a:srgbClr val="01BFA5"/>
                </a:solidFill>
                <a:latin typeface="Arial"/>
              </a:rPr>
              <a:t>Companion: </a:t>
            </a:r>
            <a:r>
              <a:rPr sz="1600">
                <a:solidFill>
                  <a:srgbClr val="FFFFFF"/>
                </a:solidFill>
                <a:latin typeface="Arial"/>
              </a:rPr>
              <a:t>JS1_Part3_Reference_Companion.md — the human-facing summary, inventory tables, and by-hand commands.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