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notesMasterIdLst>
    <p:notesMasterId r:id="rId7"/>
  </p:notesMasterIdLst>
  <p:sldSz cx="12188952" cy="6858000"/>
  <p:notesSz cx="6858000" cy="12188952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JS0 is the rung before stackup creation and component generation. It gets a brand-new user to a configured, authenticated, and proven JITX environment, so they arrive at JS1 ready to go.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Merges the goal, the four-part kit, and the roadmap. AI setup is the single largest hurdle for new users; JS0 clears it once.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Two deliberate human beats — you authenticate, and you prompt the closing change. Manual is the fallback, and the jitx-skills need an AI runtime.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Two-stage validation — quick confidence, then a real design. Hand off to the design-as-code capstone on the next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capstone 'aha' — natural-language intent becomes a real, visible design change. End on the value prop.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image" Target="../media/image-3-5.png"/><Relationship Id="rId6" Type="http://schemas.openxmlformats.org/officeDocument/2006/relationships/image" Target="../media/image-3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carthage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792" y="475488"/>
            <a:ext cx="1371600" cy="859536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104120" y="4617720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75000"/>
            </a:srgbClr>
          </a:solidFill>
          <a:ln/>
        </p:spPr>
      </p:sp>
      <p:sp>
        <p:nvSpPr>
          <p:cNvPr id="4" name="Shape 1"/>
          <p:cNvSpPr/>
          <p:nvPr/>
        </p:nvSpPr>
        <p:spPr>
          <a:xfrm>
            <a:off x="10524744" y="4617720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45000"/>
            </a:srgbClr>
          </a:solidFill>
          <a:ln/>
        </p:spPr>
      </p:sp>
      <p:sp>
        <p:nvSpPr>
          <p:cNvPr id="5" name="Shape 2"/>
          <p:cNvSpPr/>
          <p:nvPr/>
        </p:nvSpPr>
        <p:spPr>
          <a:xfrm>
            <a:off x="10945368" y="4617720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75000"/>
            </a:srgbClr>
          </a:solidFill>
          <a:ln/>
        </p:spPr>
      </p:sp>
      <p:sp>
        <p:nvSpPr>
          <p:cNvPr id="6" name="Shape 3"/>
          <p:cNvSpPr/>
          <p:nvPr/>
        </p:nvSpPr>
        <p:spPr>
          <a:xfrm>
            <a:off x="10104120" y="5038344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45000"/>
            </a:srgbClr>
          </a:solidFill>
          <a:ln/>
        </p:spPr>
      </p:sp>
      <p:sp>
        <p:nvSpPr>
          <p:cNvPr id="7" name="Shape 4"/>
          <p:cNvSpPr/>
          <p:nvPr/>
        </p:nvSpPr>
        <p:spPr>
          <a:xfrm>
            <a:off x="10524744" y="5038344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75000"/>
            </a:srgbClr>
          </a:solidFill>
          <a:ln/>
        </p:spPr>
      </p:sp>
      <p:sp>
        <p:nvSpPr>
          <p:cNvPr id="8" name="Shape 5"/>
          <p:cNvSpPr/>
          <p:nvPr/>
        </p:nvSpPr>
        <p:spPr>
          <a:xfrm>
            <a:off x="10945368" y="5038344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45000"/>
            </a:srgbClr>
          </a:solidFill>
          <a:ln/>
        </p:spPr>
      </p:sp>
      <p:sp>
        <p:nvSpPr>
          <p:cNvPr id="9" name="Shape 6"/>
          <p:cNvSpPr/>
          <p:nvPr/>
        </p:nvSpPr>
        <p:spPr>
          <a:xfrm>
            <a:off x="10104120" y="5458968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75000"/>
            </a:srgbClr>
          </a:solidFill>
          <a:ln/>
        </p:spPr>
      </p:sp>
      <p:sp>
        <p:nvSpPr>
          <p:cNvPr id="10" name="Shape 7"/>
          <p:cNvSpPr/>
          <p:nvPr/>
        </p:nvSpPr>
        <p:spPr>
          <a:xfrm>
            <a:off x="10524744" y="5458968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01BFA5">
              <a:alpha val="45000"/>
            </a:srgbClr>
          </a:solidFill>
          <a:ln/>
        </p:spPr>
      </p:sp>
      <p:sp>
        <p:nvSpPr>
          <p:cNvPr id="11" name="Shape 8"/>
          <p:cNvSpPr/>
          <p:nvPr/>
        </p:nvSpPr>
        <p:spPr>
          <a:xfrm>
            <a:off x="10945368" y="5458968"/>
            <a:ext cx="274320" cy="274320"/>
          </a:xfrm>
          <a:prstGeom prst="roundRect">
            <a:avLst>
              <a:gd name="adj" fmla="val 16667"/>
            </a:avLst>
          </a:prstGeom>
          <a:solidFill>
            <a:srgbClr val="FEC107">
              <a:alpha val="75000"/>
            </a:srgbClr>
          </a:solidFill>
          <a:ln/>
        </p:spPr>
      </p:sp>
      <p:sp>
        <p:nvSpPr>
          <p:cNvPr id="12" name="Text 9"/>
          <p:cNvSpPr/>
          <p:nvPr/>
        </p:nvSpPr>
        <p:spPr>
          <a:xfrm>
            <a:off x="640080" y="169164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JITX  ·  JUMPSTART KIT #0</a:t>
            </a:r>
            <a:endParaRPr lang="en-US" sz="1300" dirty="0"/>
          </a:p>
        </p:txBody>
      </p:sp>
      <p:sp>
        <p:nvSpPr>
          <p:cNvPr id="13" name="Text 10"/>
          <p:cNvSpPr/>
          <p:nvPr/>
        </p:nvSpPr>
        <p:spPr>
          <a:xfrm>
            <a:off x="603504" y="2084832"/>
            <a:ext cx="109728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98000"/>
              </a:lnSpc>
              <a:buNone/>
            </a:pPr>
            <a:r>
              <a:rPr lang="en-US" sz="4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JITX Configuration &amp;</a:t>
            </a:r>
            <a:endParaRPr lang="en-US" sz="4600" dirty="0"/>
          </a:p>
          <a:p>
            <a:pPr indent="0" marL="0">
              <a:lnSpc>
                <a:spcPct val="98000"/>
              </a:lnSpc>
              <a:buNone/>
            </a:pPr>
            <a:r>
              <a:rPr lang="en-US" sz="4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Environment Validation</a:t>
            </a:r>
            <a:endParaRPr lang="en-US" sz="4600" dirty="0"/>
          </a:p>
        </p:txBody>
      </p:sp>
      <p:sp>
        <p:nvSpPr>
          <p:cNvPr id="14" name="Text 11"/>
          <p:cNvSpPr/>
          <p:nvPr/>
        </p:nvSpPr>
        <p:spPr>
          <a:xfrm>
            <a:off x="640080" y="3886200"/>
            <a:ext cx="10241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i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Get set up, authenticated, and validated — your launchpad for building with JITX</a:t>
            </a:r>
            <a:endParaRPr lang="en-US" sz="1900" dirty="0"/>
          </a:p>
        </p:txBody>
      </p:sp>
      <p:sp>
        <p:nvSpPr>
          <p:cNvPr id="15" name="Text 12"/>
          <p:cNvSpPr/>
          <p:nvPr/>
        </p:nvSpPr>
        <p:spPr>
          <a:xfrm>
            <a:off x="640080" y="4480560"/>
            <a:ext cx="9326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Drive your AI agent through install, auth, and skills — then prove it with a real build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carthage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GOAL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Let's get JITX setup and AI-enabled correctly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548640" y="1444752"/>
            <a:ext cx="110916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50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finish with a configured, authenticated environment, the JITX skills enabled in your AI agent, and the toolchain proven by real builds.</a:t>
            </a:r>
            <a:endParaRPr lang="en-US" sz="1550" dirty="0"/>
          </a:p>
        </p:txBody>
      </p:sp>
      <p:sp>
        <p:nvSpPr>
          <p:cNvPr id="6" name="Text 3"/>
          <p:cNvSpPr/>
          <p:nvPr/>
        </p:nvSpPr>
        <p:spPr>
          <a:xfrm>
            <a:off x="566928" y="2148840"/>
            <a:ext cx="10972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WHAT'S IN THIS KIT</a:t>
            </a:r>
            <a:endParaRPr lang="en-US" sz="1200" dirty="0"/>
          </a:p>
        </p:txBody>
      </p:sp>
      <p:sp>
        <p:nvSpPr>
          <p:cNvPr id="7" name="Shape 4"/>
          <p:cNvSpPr/>
          <p:nvPr/>
        </p:nvSpPr>
        <p:spPr>
          <a:xfrm>
            <a:off x="548640" y="2487168"/>
            <a:ext cx="2574036" cy="2395728"/>
          </a:xfrm>
          <a:prstGeom prst="roundRect">
            <a:avLst>
              <a:gd name="adj" fmla="val 3053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8" name="Shape 5"/>
          <p:cNvSpPr/>
          <p:nvPr/>
        </p:nvSpPr>
        <p:spPr>
          <a:xfrm>
            <a:off x="841248" y="2761488"/>
            <a:ext cx="603504" cy="603504"/>
          </a:xfrm>
          <a:prstGeom prst="ellipse">
            <a:avLst/>
          </a:prstGeom>
          <a:solidFill>
            <a:srgbClr val="01BFA5"/>
          </a:solidFill>
          <a:ln/>
        </p:spPr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194" y="2924434"/>
            <a:ext cx="277612" cy="277612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2391156" y="272491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4C4C4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2600" dirty="0"/>
          </a:p>
        </p:txBody>
      </p:sp>
      <p:sp>
        <p:nvSpPr>
          <p:cNvPr id="11" name="Text 7"/>
          <p:cNvSpPr/>
          <p:nvPr/>
        </p:nvSpPr>
        <p:spPr>
          <a:xfrm>
            <a:off x="841248" y="3511296"/>
            <a:ext cx="204368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Presentation</a:t>
            </a:r>
            <a:endParaRPr lang="en-US" sz="1500" dirty="0"/>
          </a:p>
        </p:txBody>
      </p:sp>
      <p:sp>
        <p:nvSpPr>
          <p:cNvPr id="12" name="Text 8"/>
          <p:cNvSpPr/>
          <p:nvPr/>
        </p:nvSpPr>
        <p:spPr>
          <a:xfrm>
            <a:off x="841248" y="3913632"/>
            <a:ext cx="2043684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deck — the goal, the flow, and how to start.</a:t>
            </a:r>
            <a:endParaRPr lang="en-US" sz="1300" dirty="0"/>
          </a:p>
        </p:txBody>
      </p:sp>
      <p:sp>
        <p:nvSpPr>
          <p:cNvPr id="13" name="Shape 9"/>
          <p:cNvSpPr/>
          <p:nvPr/>
        </p:nvSpPr>
        <p:spPr>
          <a:xfrm>
            <a:off x="3387852" y="2487168"/>
            <a:ext cx="2574036" cy="2395728"/>
          </a:xfrm>
          <a:prstGeom prst="roundRect">
            <a:avLst>
              <a:gd name="adj" fmla="val 3053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14" name="Shape 10"/>
          <p:cNvSpPr/>
          <p:nvPr/>
        </p:nvSpPr>
        <p:spPr>
          <a:xfrm>
            <a:off x="3680460" y="2761488"/>
            <a:ext cx="603504" cy="603504"/>
          </a:xfrm>
          <a:prstGeom prst="ellipse">
            <a:avLst/>
          </a:prstGeom>
          <a:solidFill>
            <a:srgbClr val="FEC107"/>
          </a:solidFill>
          <a:ln/>
        </p:spPr>
      </p:sp>
      <p:pic>
        <p:nvPicPr>
          <p:cNvPr id="15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406" y="2924434"/>
            <a:ext cx="277612" cy="277612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5230368" y="272491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4C4C4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600" dirty="0"/>
          </a:p>
        </p:txBody>
      </p:sp>
      <p:sp>
        <p:nvSpPr>
          <p:cNvPr id="17" name="Text 12"/>
          <p:cNvSpPr/>
          <p:nvPr/>
        </p:nvSpPr>
        <p:spPr>
          <a:xfrm>
            <a:off x="3680460" y="3511296"/>
            <a:ext cx="204368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Setup runbook</a:t>
            </a:r>
            <a:endParaRPr lang="en-US" sz="1500" dirty="0"/>
          </a:p>
        </p:txBody>
      </p:sp>
      <p:sp>
        <p:nvSpPr>
          <p:cNvPr id="18" name="Text 13"/>
          <p:cNvSpPr/>
          <p:nvPr/>
        </p:nvSpPr>
        <p:spPr>
          <a:xfrm>
            <a:off x="3680460" y="3913632"/>
            <a:ext cx="2043684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Paste it into your AI agent. It runs and validates the whole setup, pausing twice for you.</a:t>
            </a:r>
            <a:endParaRPr lang="en-US" sz="1300" dirty="0"/>
          </a:p>
        </p:txBody>
      </p:sp>
      <p:sp>
        <p:nvSpPr>
          <p:cNvPr id="19" name="Shape 14"/>
          <p:cNvSpPr/>
          <p:nvPr/>
        </p:nvSpPr>
        <p:spPr>
          <a:xfrm>
            <a:off x="6227064" y="2487168"/>
            <a:ext cx="2574036" cy="2395728"/>
          </a:xfrm>
          <a:prstGeom prst="roundRect">
            <a:avLst>
              <a:gd name="adj" fmla="val 3053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20" name="Shape 15"/>
          <p:cNvSpPr/>
          <p:nvPr/>
        </p:nvSpPr>
        <p:spPr>
          <a:xfrm>
            <a:off x="6519672" y="2761488"/>
            <a:ext cx="603504" cy="603504"/>
          </a:xfrm>
          <a:prstGeom prst="ellipse">
            <a:avLst/>
          </a:prstGeom>
          <a:solidFill>
            <a:srgbClr val="01BFA5"/>
          </a:solidFill>
          <a:ln/>
        </p:spPr>
      </p:sp>
      <p:pic>
        <p:nvPicPr>
          <p:cNvPr id="2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2618" y="2924434"/>
            <a:ext cx="277612" cy="277612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8069580" y="272491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4C4C4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600" dirty="0"/>
          </a:p>
        </p:txBody>
      </p:sp>
      <p:sp>
        <p:nvSpPr>
          <p:cNvPr id="23" name="Text 17"/>
          <p:cNvSpPr/>
          <p:nvPr/>
        </p:nvSpPr>
        <p:spPr>
          <a:xfrm>
            <a:off x="6519672" y="3511296"/>
            <a:ext cx="204368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Reference companion</a:t>
            </a:r>
            <a:endParaRPr lang="en-US" sz="1500" dirty="0"/>
          </a:p>
        </p:txBody>
      </p:sp>
      <p:sp>
        <p:nvSpPr>
          <p:cNvPr id="24" name="Text 18"/>
          <p:cNvSpPr/>
          <p:nvPr/>
        </p:nvSpPr>
        <p:spPr>
          <a:xfrm>
            <a:off x="6519672" y="3913632"/>
            <a:ext cx="2043684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same steps by hand, for when you have no AI agent.</a:t>
            </a:r>
            <a:endParaRPr lang="en-US" sz="1300" dirty="0"/>
          </a:p>
        </p:txBody>
      </p:sp>
      <p:sp>
        <p:nvSpPr>
          <p:cNvPr id="25" name="Shape 19"/>
          <p:cNvSpPr/>
          <p:nvPr/>
        </p:nvSpPr>
        <p:spPr>
          <a:xfrm>
            <a:off x="9066276" y="2487168"/>
            <a:ext cx="2574036" cy="2395728"/>
          </a:xfrm>
          <a:prstGeom prst="roundRect">
            <a:avLst>
              <a:gd name="adj" fmla="val 3053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26" name="Shape 20"/>
          <p:cNvSpPr/>
          <p:nvPr/>
        </p:nvSpPr>
        <p:spPr>
          <a:xfrm>
            <a:off x="9358884" y="2761488"/>
            <a:ext cx="603504" cy="603504"/>
          </a:xfrm>
          <a:prstGeom prst="ellipse">
            <a:avLst/>
          </a:prstGeom>
          <a:solidFill>
            <a:srgbClr val="FEC107"/>
          </a:solidFill>
          <a:ln/>
        </p:spPr>
      </p:sp>
      <p:pic>
        <p:nvPicPr>
          <p:cNvPr id="27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1830" y="2924434"/>
            <a:ext cx="277612" cy="277612"/>
          </a:xfrm>
          <a:prstGeom prst="rect">
            <a:avLst/>
          </a:prstGeom>
        </p:spPr>
      </p:pic>
      <p:sp>
        <p:nvSpPr>
          <p:cNvPr id="28" name="Text 21"/>
          <p:cNvSpPr/>
          <p:nvPr/>
        </p:nvSpPr>
        <p:spPr>
          <a:xfrm>
            <a:off x="10908792" y="272491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4C4C4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600" dirty="0"/>
          </a:p>
        </p:txBody>
      </p:sp>
      <p:sp>
        <p:nvSpPr>
          <p:cNvPr id="29" name="Text 22"/>
          <p:cNvSpPr/>
          <p:nvPr/>
        </p:nvSpPr>
        <p:spPr>
          <a:xfrm>
            <a:off x="9358884" y="3511296"/>
            <a:ext cx="204368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Environment setup</a:t>
            </a:r>
            <a:endParaRPr lang="en-US" sz="1500" dirty="0"/>
          </a:p>
        </p:txBody>
      </p:sp>
      <p:sp>
        <p:nvSpPr>
          <p:cNvPr id="30" name="Text 23"/>
          <p:cNvSpPr/>
          <p:nvPr/>
        </p:nvSpPr>
        <p:spPr>
          <a:xfrm>
            <a:off x="9358884" y="3913632"/>
            <a:ext cx="2043684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Machine prep: package and extension trust, the skills per runtime, and an IT / engineer checklist.</a:t>
            </a:r>
            <a:endParaRPr lang="en-US" sz="1300" dirty="0"/>
          </a:p>
        </p:txBody>
      </p:sp>
      <p:sp>
        <p:nvSpPr>
          <p:cNvPr id="31" name="Text 24"/>
          <p:cNvSpPr/>
          <p:nvPr/>
        </p:nvSpPr>
        <p:spPr>
          <a:xfrm>
            <a:off x="548640" y="5193792"/>
            <a:ext cx="1109167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IT SITS     </a:t>
            </a:r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Setup · JS0</a:t>
            </a:r>
            <a:pPr indent="0" marL="0">
              <a:buNone/>
            </a:pPr>
            <a:r>
              <a:rPr lang="en-US" sz="115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  →     Stackup + Components · JS1     →     Circuit Construction &amp; Optimization · JS2</a:t>
            </a:r>
            <a:endParaRPr lang="en-US" sz="1150" dirty="0"/>
          </a:p>
        </p:txBody>
      </p:sp>
      <p:sp>
        <p:nvSpPr>
          <p:cNvPr id="32" name="Text 25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 / 5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carthage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FLOW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Six steps, two depend on you</a:t>
            </a:r>
            <a:endParaRPr lang="en-US" sz="2800" dirty="0"/>
          </a:p>
        </p:txBody>
      </p:sp>
      <p:sp>
        <p:nvSpPr>
          <p:cNvPr id="5" name="Shape 2"/>
          <p:cNvSpPr/>
          <p:nvPr/>
        </p:nvSpPr>
        <p:spPr>
          <a:xfrm>
            <a:off x="548640" y="2331720"/>
            <a:ext cx="1513332" cy="914400"/>
          </a:xfrm>
          <a:prstGeom prst="roundRect">
            <a:avLst>
              <a:gd name="adj" fmla="val 10000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594360" y="2331720"/>
            <a:ext cx="1421892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950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Prereqs</a:t>
            </a:r>
            <a:endParaRPr lang="en-US" sz="13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268" y="2642616"/>
            <a:ext cx="237744" cy="292608"/>
          </a:xfrm>
          <a:prstGeom prst="rect">
            <a:avLst/>
          </a:prstGeom>
        </p:spPr>
      </p:pic>
      <p:sp>
        <p:nvSpPr>
          <p:cNvPr id="8" name="Shape 4"/>
          <p:cNvSpPr/>
          <p:nvPr/>
        </p:nvSpPr>
        <p:spPr>
          <a:xfrm>
            <a:off x="2464308" y="2331720"/>
            <a:ext cx="1513332" cy="914400"/>
          </a:xfrm>
          <a:prstGeom prst="roundRect">
            <a:avLst>
              <a:gd name="adj" fmla="val 10000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9" name="Text 5"/>
          <p:cNvSpPr/>
          <p:nvPr/>
        </p:nvSpPr>
        <p:spPr>
          <a:xfrm>
            <a:off x="2510028" y="2331720"/>
            <a:ext cx="1421892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950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Install</a:t>
            </a:r>
            <a:endParaRPr lang="en-US" sz="1350" dirty="0"/>
          </a:p>
          <a:p>
            <a:pPr algn="ctr" indent="0" marL="0">
              <a:lnSpc>
                <a:spcPct val="950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+ runtime</a:t>
            </a:r>
            <a:endParaRPr lang="en-US" sz="135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936" y="2642616"/>
            <a:ext cx="237744" cy="292608"/>
          </a:xfrm>
          <a:prstGeom prst="rect">
            <a:avLst/>
          </a:prstGeom>
        </p:spPr>
      </p:pic>
      <p:sp>
        <p:nvSpPr>
          <p:cNvPr id="11" name="Shape 6"/>
          <p:cNvSpPr/>
          <p:nvPr/>
        </p:nvSpPr>
        <p:spPr>
          <a:xfrm>
            <a:off x="4379976" y="2331720"/>
            <a:ext cx="1513332" cy="914400"/>
          </a:xfrm>
          <a:prstGeom prst="roundRect">
            <a:avLst>
              <a:gd name="adj" fmla="val 10000"/>
            </a:avLst>
          </a:prstGeom>
          <a:solidFill>
            <a:srgbClr val="FEC107"/>
          </a:solidFill>
          <a:ln/>
        </p:spPr>
      </p:sp>
      <p:sp>
        <p:nvSpPr>
          <p:cNvPr id="12" name="Text 7"/>
          <p:cNvSpPr/>
          <p:nvPr/>
        </p:nvSpPr>
        <p:spPr>
          <a:xfrm>
            <a:off x="4425696" y="2331720"/>
            <a:ext cx="1421892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95000"/>
              </a:lnSpc>
              <a:buNone/>
            </a:pPr>
            <a:r>
              <a:rPr lang="en-US" sz="13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Authenticate</a:t>
            </a:r>
            <a:endParaRPr lang="en-US" sz="1350" dirty="0"/>
          </a:p>
          <a:p>
            <a:pPr algn="ctr" indent="0" marL="0">
              <a:lnSpc>
                <a:spcPct val="95000"/>
              </a:lnSpc>
              <a:buNone/>
            </a:pPr>
            <a:r>
              <a:rPr lang="en-US" sz="13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(you)</a:t>
            </a:r>
            <a:endParaRPr lang="en-US" sz="1350" dirty="0"/>
          </a:p>
        </p:txBody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5604" y="2642616"/>
            <a:ext cx="237744" cy="292608"/>
          </a:xfrm>
          <a:prstGeom prst="rect">
            <a:avLst/>
          </a:prstGeom>
        </p:spPr>
      </p:pic>
      <p:sp>
        <p:nvSpPr>
          <p:cNvPr id="14" name="Shape 8"/>
          <p:cNvSpPr/>
          <p:nvPr/>
        </p:nvSpPr>
        <p:spPr>
          <a:xfrm>
            <a:off x="6295644" y="2331720"/>
            <a:ext cx="1513332" cy="914400"/>
          </a:xfrm>
          <a:prstGeom prst="roundRect">
            <a:avLst>
              <a:gd name="adj" fmla="val 10000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15" name="Text 9"/>
          <p:cNvSpPr/>
          <p:nvPr/>
        </p:nvSpPr>
        <p:spPr>
          <a:xfrm>
            <a:off x="6341364" y="2331720"/>
            <a:ext cx="1421892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950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Enable</a:t>
            </a:r>
            <a:endParaRPr lang="en-US" sz="1350" dirty="0"/>
          </a:p>
          <a:p>
            <a:pPr algn="ctr" indent="0" marL="0">
              <a:lnSpc>
                <a:spcPct val="950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JITX skills</a:t>
            </a:r>
            <a:endParaRPr lang="en-US" sz="1350" dirty="0"/>
          </a:p>
        </p:txBody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1272" y="2642616"/>
            <a:ext cx="237744" cy="292608"/>
          </a:xfrm>
          <a:prstGeom prst="rect">
            <a:avLst/>
          </a:prstGeom>
        </p:spPr>
      </p:pic>
      <p:sp>
        <p:nvSpPr>
          <p:cNvPr id="17" name="Shape 10"/>
          <p:cNvSpPr/>
          <p:nvPr/>
        </p:nvSpPr>
        <p:spPr>
          <a:xfrm>
            <a:off x="8211312" y="2331720"/>
            <a:ext cx="1513332" cy="914400"/>
          </a:xfrm>
          <a:prstGeom prst="roundRect">
            <a:avLst>
              <a:gd name="adj" fmla="val 10000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18" name="Text 11"/>
          <p:cNvSpPr/>
          <p:nvPr/>
        </p:nvSpPr>
        <p:spPr>
          <a:xfrm>
            <a:off x="8257032" y="2331720"/>
            <a:ext cx="1421892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950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Validate</a:t>
            </a:r>
            <a:endParaRPr lang="en-US" sz="1350" dirty="0"/>
          </a:p>
        </p:txBody>
      </p:sp>
      <p:pic>
        <p:nvPicPr>
          <p:cNvPr id="19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6940" y="2642616"/>
            <a:ext cx="237744" cy="292608"/>
          </a:xfrm>
          <a:prstGeom prst="rect">
            <a:avLst/>
          </a:prstGeom>
        </p:spPr>
      </p:pic>
      <p:sp>
        <p:nvSpPr>
          <p:cNvPr id="20" name="Shape 12"/>
          <p:cNvSpPr/>
          <p:nvPr/>
        </p:nvSpPr>
        <p:spPr>
          <a:xfrm>
            <a:off x="10126980" y="2331720"/>
            <a:ext cx="1513332" cy="914400"/>
          </a:xfrm>
          <a:prstGeom prst="roundRect">
            <a:avLst>
              <a:gd name="adj" fmla="val 10000"/>
            </a:avLst>
          </a:prstGeom>
          <a:solidFill>
            <a:srgbClr val="FEC107"/>
          </a:solidFill>
          <a:ln/>
        </p:spPr>
      </p:sp>
      <p:sp>
        <p:nvSpPr>
          <p:cNvPr id="21" name="Text 13"/>
          <p:cNvSpPr/>
          <p:nvPr/>
        </p:nvSpPr>
        <p:spPr>
          <a:xfrm>
            <a:off x="10172700" y="2331720"/>
            <a:ext cx="1421892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95000"/>
              </a:lnSpc>
              <a:buNone/>
            </a:pPr>
            <a:r>
              <a:rPr lang="en-US" sz="13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Close the loop</a:t>
            </a:r>
            <a:endParaRPr lang="en-US" sz="1350" dirty="0"/>
          </a:p>
          <a:p>
            <a:pPr algn="ctr" indent="0" marL="0">
              <a:lnSpc>
                <a:spcPct val="95000"/>
              </a:lnSpc>
              <a:buNone/>
            </a:pPr>
            <a:r>
              <a:rPr lang="en-US" sz="13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(you)</a:t>
            </a:r>
            <a:endParaRPr lang="en-US" sz="1350" dirty="0"/>
          </a:p>
        </p:txBody>
      </p:sp>
      <p:sp>
        <p:nvSpPr>
          <p:cNvPr id="22" name="Text 14"/>
          <p:cNvSpPr/>
          <p:nvPr/>
        </p:nvSpPr>
        <p:spPr>
          <a:xfrm>
            <a:off x="822960" y="3931920"/>
            <a:ext cx="10515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 AI agent runs these for you</a:t>
            </a:r>
            <a:pPr algn="ctr" indent="0" marL="0">
              <a:lnSpc>
                <a:spcPct val="110000"/>
              </a:lnSpc>
              <a:buNone/>
            </a:pPr>
            <a:r>
              <a:rPr lang="en-US" sz="15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Claude Code, Codex / GPT, or Devin — pausing twice for you: at sign-in, where you enter your own credentials, and at the closing design change, which you prompt.</a:t>
            </a:r>
            <a:endParaRPr lang="en-US" sz="1500" dirty="0"/>
          </a:p>
        </p:txBody>
      </p:sp>
      <p:sp>
        <p:nvSpPr>
          <p:cNvPr id="23" name="Text 15"/>
          <p:cNvSpPr/>
          <p:nvPr/>
        </p:nvSpPr>
        <p:spPr>
          <a:xfrm>
            <a:off x="822960" y="4572000"/>
            <a:ext cx="10515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i="1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AI agent? Run the same steps yourself from the reference companion.</a:t>
            </a:r>
            <a:endParaRPr lang="en-US" sz="1350" dirty="0"/>
          </a:p>
        </p:txBody>
      </p:sp>
      <p:sp>
        <p:nvSpPr>
          <p:cNvPr id="24" name="Text 16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/ 5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carthage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PROVE IT WORKS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 builds to prove the toolchain</a:t>
            </a:r>
            <a:endParaRPr lang="en-US" sz="2800" dirty="0"/>
          </a:p>
        </p:txBody>
      </p:sp>
      <p:sp>
        <p:nvSpPr>
          <p:cNvPr id="5" name="Shape 2"/>
          <p:cNvSpPr/>
          <p:nvPr/>
        </p:nvSpPr>
        <p:spPr>
          <a:xfrm>
            <a:off x="548640" y="1783080"/>
            <a:ext cx="5413248" cy="2697480"/>
          </a:xfrm>
          <a:prstGeom prst="roundRect">
            <a:avLst>
              <a:gd name="adj" fmla="val 2712"/>
            </a:avLst>
          </a:prstGeom>
          <a:solidFill>
            <a:srgbClr val="141414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914400" y="2148840"/>
            <a:ext cx="731520" cy="731520"/>
          </a:xfrm>
          <a:prstGeom prst="ellipse">
            <a:avLst/>
          </a:prstGeom>
          <a:solidFill>
            <a:srgbClr val="01BFA5"/>
          </a:solidFill>
          <a:ln/>
        </p:spPr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910" y="2346350"/>
            <a:ext cx="336499" cy="336499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874520" y="2221992"/>
            <a:ext cx="385876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  ·  Simplest</a:t>
            </a:r>
            <a:endParaRPr lang="en-US" sz="2000" dirty="0"/>
          </a:p>
        </p:txBody>
      </p:sp>
      <p:sp>
        <p:nvSpPr>
          <p:cNvPr id="9" name="Text 5"/>
          <p:cNvSpPr/>
          <p:nvPr/>
        </p:nvSpPr>
        <p:spPr>
          <a:xfrm>
            <a:off x="932688" y="3108960"/>
            <a:ext cx="4681728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6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Create a new project and build the two-resistor template — the fast “it works.”</a:t>
            </a:r>
            <a:endParaRPr lang="en-US" sz="1500" dirty="0"/>
          </a:p>
        </p:txBody>
      </p:sp>
      <p:sp>
        <p:nvSpPr>
          <p:cNvPr id="10" name="Shape 6"/>
          <p:cNvSpPr/>
          <p:nvPr/>
        </p:nvSpPr>
        <p:spPr>
          <a:xfrm>
            <a:off x="6227064" y="1783080"/>
            <a:ext cx="5413248" cy="2697480"/>
          </a:xfrm>
          <a:prstGeom prst="roundRect">
            <a:avLst>
              <a:gd name="adj" fmla="val 2712"/>
            </a:avLst>
          </a:prstGeom>
          <a:solidFill>
            <a:srgbClr val="0D0D0D"/>
          </a:solidFill>
          <a:ln w="12700">
            <a:solidFill>
              <a:srgbClr val="4C4C4C"/>
            </a:solidFill>
            <a:prstDash val="solid"/>
          </a:ln>
        </p:spPr>
      </p:sp>
      <p:sp>
        <p:nvSpPr>
          <p:cNvPr id="11" name="Shape 7"/>
          <p:cNvSpPr/>
          <p:nvPr/>
        </p:nvSpPr>
        <p:spPr>
          <a:xfrm>
            <a:off x="6592824" y="2148840"/>
            <a:ext cx="731520" cy="731520"/>
          </a:xfrm>
          <a:prstGeom prst="ellipse">
            <a:avLst/>
          </a:prstGeom>
          <a:solidFill>
            <a:srgbClr val="FEC107"/>
          </a:solidFill>
          <a:ln/>
        </p:spPr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0334" y="2346350"/>
            <a:ext cx="336499" cy="336499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7552944" y="2221992"/>
            <a:ext cx="385876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  ·  Full</a:t>
            </a:r>
            <a:endParaRPr lang="en-US" sz="2000" dirty="0"/>
          </a:p>
        </p:txBody>
      </p:sp>
      <p:sp>
        <p:nvSpPr>
          <p:cNvPr id="14" name="Text 9"/>
          <p:cNvSpPr/>
          <p:nvPr/>
        </p:nvSpPr>
        <p:spPr>
          <a:xfrm>
            <a:off x="6611112" y="3108960"/>
            <a:ext cx="4681728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6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 si_bga_optimization from jitx-examples — the real toolchain exercise.</a:t>
            </a:r>
            <a:endParaRPr lang="en-US" sz="1500" dirty="0"/>
          </a:p>
        </p:txBody>
      </p:sp>
      <p:sp>
        <p:nvSpPr>
          <p:cNvPr id="15" name="Shape 10"/>
          <p:cNvSpPr/>
          <p:nvPr/>
        </p:nvSpPr>
        <p:spPr>
          <a:xfrm>
            <a:off x="548640" y="4892040"/>
            <a:ext cx="11091672" cy="1280160"/>
          </a:xfrm>
          <a:prstGeom prst="roundRect">
            <a:avLst>
              <a:gd name="adj" fmla="val 5714"/>
            </a:avLst>
          </a:prstGeom>
          <a:solidFill>
            <a:srgbClr val="0D0D0D"/>
          </a:solidFill>
          <a:ln w="12700">
            <a:solidFill>
              <a:srgbClr val="01BFA5"/>
            </a:solidFill>
            <a:prstDash val="solid"/>
          </a:ln>
        </p:spPr>
      </p:sp>
      <p:sp>
        <p:nvSpPr>
          <p:cNvPr id="16" name="Shape 11"/>
          <p:cNvSpPr/>
          <p:nvPr/>
        </p:nvSpPr>
        <p:spPr>
          <a:xfrm>
            <a:off x="932688" y="5193792"/>
            <a:ext cx="676656" cy="676656"/>
          </a:xfrm>
          <a:prstGeom prst="ellipse">
            <a:avLst/>
          </a:prstGeom>
          <a:solidFill>
            <a:srgbClr val="FEC107"/>
          </a:solidFill>
          <a:ln/>
        </p:spPr>
      </p:sp>
      <p:pic>
        <p:nvPicPr>
          <p:cNvPr id="17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385" y="5376489"/>
            <a:ext cx="311262" cy="311262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1965960" y="4983480"/>
            <a:ext cx="92811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Builds successfully? One more thing — let's close the loop.  </a:t>
            </a:r>
            <a:pPr indent="0" marL="0">
              <a:lnSpc>
                <a:spcPct val="114000"/>
              </a:lnSpc>
              <a:buNone/>
            </a:pPr>
            <a:r>
              <a:rPr lang="en-US" sz="15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prompt turns your design intent into a real, visible change — see the next slide.</a:t>
            </a:r>
            <a:endParaRPr lang="en-US" sz="1500" dirty="0"/>
          </a:p>
        </p:txBody>
      </p:sp>
      <p:sp>
        <p:nvSpPr>
          <p:cNvPr id="19" name="Text 13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/ 5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bgupta/conductor/workspaces/py-components/carthage/internal/deck-tooling/assets/jitx_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457200"/>
            <a:ext cx="9966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DESIGN AS CODE</a:t>
            </a:r>
            <a:endParaRPr lang="en-US" sz="1250" dirty="0"/>
          </a:p>
        </p:txBody>
      </p:sp>
      <p:sp>
        <p:nvSpPr>
          <p:cNvPr id="4" name="Text 1"/>
          <p:cNvSpPr/>
          <p:nvPr/>
        </p:nvSpPr>
        <p:spPr>
          <a:xfrm>
            <a:off x="548640" y="749808"/>
            <a:ext cx="10241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Change one parameter, watch it rebuild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548640" y="1517904"/>
            <a:ext cx="11091672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60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Now change what you built. On si_bga_optimization, ask your agent to change the differential-pair trace width to 0.0762 mm and the pair spacing to 0.1568 mm — on the template, ask it to change a resistor value. It edits the design, rebuilds, and the view redraws — the whole design-as-code loop in one prompt.</a:t>
            </a:r>
            <a:endParaRPr lang="en-US" sz="1550" dirty="0"/>
          </a:p>
        </p:txBody>
      </p:sp>
      <p:sp>
        <p:nvSpPr>
          <p:cNvPr id="6" name="Shape 3"/>
          <p:cNvSpPr/>
          <p:nvPr/>
        </p:nvSpPr>
        <p:spPr>
          <a:xfrm>
            <a:off x="548640" y="2724912"/>
            <a:ext cx="11091672" cy="1645920"/>
          </a:xfrm>
          <a:prstGeom prst="roundRect">
            <a:avLst>
              <a:gd name="adj" fmla="val 4444"/>
            </a:avLst>
          </a:prstGeom>
          <a:solidFill>
            <a:srgbClr val="141414"/>
          </a:solidFill>
          <a:ln w="12700">
            <a:solidFill>
              <a:srgbClr val="01BFA5"/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950976" y="3200400"/>
            <a:ext cx="685800" cy="685800"/>
          </a:xfrm>
          <a:prstGeom prst="ellipse">
            <a:avLst/>
          </a:prstGeom>
          <a:solidFill>
            <a:srgbClr val="01BFA5"/>
          </a:solidFill>
          <a:ln/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142" y="3385566"/>
            <a:ext cx="315468" cy="315468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965960" y="2999232"/>
            <a:ext cx="92628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50" kern="0" dirty="0">
                <a:solidFill>
                  <a:srgbClr val="01BFA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ONE PROMPT</a:t>
            </a:r>
            <a:endParaRPr lang="en-US" sz="1200" dirty="0"/>
          </a:p>
        </p:txBody>
      </p:sp>
      <p:sp>
        <p:nvSpPr>
          <p:cNvPr id="10" name="Text 6"/>
          <p:cNvSpPr/>
          <p:nvPr/>
        </p:nvSpPr>
        <p:spPr>
          <a:xfrm>
            <a:off x="1965960" y="3291840"/>
            <a:ext cx="880567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6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“change the differential-pair trace width to 0.0762 mm and the pair spacing to 0.1568 mm”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1965960" y="3822192"/>
            <a:ext cx="88056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FEC107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DIFFPAIR_TRACE_WIDTH </a:t>
            </a:r>
            <a:pPr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0.115 → 0.0762 mm</a:t>
            </a:r>
            <a:pPr indent="0" marL="0">
              <a:buNone/>
            </a:pPr>
            <a:r>
              <a:rPr lang="en-US" sz="1250" dirty="0">
                <a:solidFill>
                  <a:srgbClr val="FEC107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   DIFFPAIR_PAIR_SPACING </a:t>
            </a:r>
            <a:pPr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0.118 → 0.1568 mm</a:t>
            </a:r>
            <a:endParaRPr lang="en-US" sz="1250" dirty="0"/>
          </a:p>
        </p:txBody>
      </p:sp>
      <p:sp>
        <p:nvSpPr>
          <p:cNvPr id="12" name="Shape 8"/>
          <p:cNvSpPr/>
          <p:nvPr/>
        </p:nvSpPr>
        <p:spPr>
          <a:xfrm>
            <a:off x="548640" y="4892040"/>
            <a:ext cx="11091672" cy="1280160"/>
          </a:xfrm>
          <a:prstGeom prst="roundRect">
            <a:avLst>
              <a:gd name="adj" fmla="val 5714"/>
            </a:avLst>
          </a:prstGeom>
          <a:solidFill>
            <a:srgbClr val="0D0D0D"/>
          </a:solidFill>
          <a:ln w="12700">
            <a:solidFill>
              <a:srgbClr val="01BFA5"/>
            </a:solidFill>
            <a:prstDash val="solid"/>
          </a:ln>
        </p:spPr>
      </p:sp>
      <p:sp>
        <p:nvSpPr>
          <p:cNvPr id="13" name="Shape 9"/>
          <p:cNvSpPr/>
          <p:nvPr/>
        </p:nvSpPr>
        <p:spPr>
          <a:xfrm>
            <a:off x="932688" y="5193792"/>
            <a:ext cx="676656" cy="676656"/>
          </a:xfrm>
          <a:prstGeom prst="ellipse">
            <a:avLst/>
          </a:prstGeom>
          <a:solidFill>
            <a:srgbClr val="FEC107"/>
          </a:solidFill>
          <a:ln/>
        </p:spPr>
      </p:sp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385" y="5376489"/>
            <a:ext cx="311262" cy="311262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1965960" y="4983480"/>
            <a:ext cx="92811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4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That's the loop: prompt → code → build → see it. You're ready for JS1.</a:t>
            </a:r>
            <a:endParaRPr lang="en-US" sz="1500" dirty="0"/>
          </a:p>
        </p:txBody>
      </p:sp>
      <p:sp>
        <p:nvSpPr>
          <p:cNvPr id="16" name="Text 11"/>
          <p:cNvSpPr/>
          <p:nvPr/>
        </p:nvSpPr>
        <p:spPr>
          <a:xfrm>
            <a:off x="10908792" y="647395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080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 / 5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JS #0 - JITX Configuration and Environment Validation</dc:title>
  <dc:subject>PptxGenJS Presentation</dc:subject>
  <dc:creator>Sales Engineering</dc:creator>
  <cp:lastModifiedBy>Sales Engineering</cp:lastModifiedBy>
  <cp:revision>1</cp:revision>
  <dcterms:created xsi:type="dcterms:W3CDTF">2026-08-26T20:09:55Z</dcterms:created>
  <dcterms:modified xsi:type="dcterms:W3CDTF">2026-08-26T20:09:55Z</dcterms:modified>
</cp:coreProperties>
</file>