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notesMasterIdLst>
    <p:notesMasterId r:id="rId8"/>
  </p:notesMasterIdLst>
  <p:sldSz cx="12188952" cy="6858000"/>
  <p:notesSz cx="6858000" cy="12188952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esProps" Target="presProps.xml"/><Relationship Id="rId10" Type="http://schemas.openxmlformats.org/officeDocument/2006/relationships/viewProps" Target="viewProps.xml"/><Relationship Id="rId11" Type="http://schemas.openxmlformats.org/officeDocument/2006/relationships/theme" Target="theme/theme1.xml"/><Relationship Id="rId1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Part 2 of JS1 — the first half of the component-handling pair. Datasheet tables become code here; Part 3 scales the idea to a 1,369-ball FPGA pin file.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anti-premature-abstraction beat is deliberate teaching content, not a style preference.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Three resistor vendors, three encoders — the lesson is where the abstraction boundary sits, not the encoders themselves.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Order matters — extraction happens at Family 2, and the shared module is renamed chip_resistor → chip_smt when the capacitor proves it was never resistor-specific.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family is not done until it passes its tests and jitx build — same spine as Parts 1 and 3.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Each family lands verified and committed, so the session is pausable anywhere. Part 3 takes the same discipline to a vendor pin file.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bgupta/conductor/workspaces/py-components/riyadh/internal/deck-tooling/assets/jitx_logo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1792" y="475488"/>
            <a:ext cx="1371600" cy="859536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10104120" y="4617720"/>
            <a:ext cx="274320" cy="274320"/>
          </a:xfrm>
          <a:prstGeom prst="roundRect">
            <a:avLst>
              <a:gd name="adj" fmla="val 16667"/>
            </a:avLst>
          </a:prstGeom>
          <a:solidFill>
            <a:srgbClr val="01BFA5">
              <a:alpha val="75000"/>
            </a:srgbClr>
          </a:solidFill>
          <a:ln/>
        </p:spPr>
      </p:sp>
      <p:sp>
        <p:nvSpPr>
          <p:cNvPr id="4" name="Shape 1"/>
          <p:cNvSpPr/>
          <p:nvPr/>
        </p:nvSpPr>
        <p:spPr>
          <a:xfrm>
            <a:off x="10524744" y="4617720"/>
            <a:ext cx="274320" cy="274320"/>
          </a:xfrm>
          <a:prstGeom prst="roundRect">
            <a:avLst>
              <a:gd name="adj" fmla="val 16667"/>
            </a:avLst>
          </a:prstGeom>
          <a:solidFill>
            <a:srgbClr val="FEC107">
              <a:alpha val="45000"/>
            </a:srgbClr>
          </a:solidFill>
          <a:ln/>
        </p:spPr>
      </p:sp>
      <p:sp>
        <p:nvSpPr>
          <p:cNvPr id="5" name="Shape 2"/>
          <p:cNvSpPr/>
          <p:nvPr/>
        </p:nvSpPr>
        <p:spPr>
          <a:xfrm>
            <a:off x="10945368" y="4617720"/>
            <a:ext cx="274320" cy="274320"/>
          </a:xfrm>
          <a:prstGeom prst="roundRect">
            <a:avLst>
              <a:gd name="adj" fmla="val 16667"/>
            </a:avLst>
          </a:prstGeom>
          <a:solidFill>
            <a:srgbClr val="01BFA5">
              <a:alpha val="75000"/>
            </a:srgbClr>
          </a:solidFill>
          <a:ln/>
        </p:spPr>
      </p:sp>
      <p:sp>
        <p:nvSpPr>
          <p:cNvPr id="6" name="Shape 3"/>
          <p:cNvSpPr/>
          <p:nvPr/>
        </p:nvSpPr>
        <p:spPr>
          <a:xfrm>
            <a:off x="10104120" y="5038344"/>
            <a:ext cx="274320" cy="274320"/>
          </a:xfrm>
          <a:prstGeom prst="roundRect">
            <a:avLst>
              <a:gd name="adj" fmla="val 16667"/>
            </a:avLst>
          </a:prstGeom>
          <a:solidFill>
            <a:srgbClr val="FEC107">
              <a:alpha val="45000"/>
            </a:srgbClr>
          </a:solidFill>
          <a:ln/>
        </p:spPr>
      </p:sp>
      <p:sp>
        <p:nvSpPr>
          <p:cNvPr id="7" name="Shape 4"/>
          <p:cNvSpPr/>
          <p:nvPr/>
        </p:nvSpPr>
        <p:spPr>
          <a:xfrm>
            <a:off x="10524744" y="5038344"/>
            <a:ext cx="274320" cy="274320"/>
          </a:xfrm>
          <a:prstGeom prst="roundRect">
            <a:avLst>
              <a:gd name="adj" fmla="val 16667"/>
            </a:avLst>
          </a:prstGeom>
          <a:solidFill>
            <a:srgbClr val="01BFA5">
              <a:alpha val="75000"/>
            </a:srgbClr>
          </a:solidFill>
          <a:ln/>
        </p:spPr>
      </p:sp>
      <p:sp>
        <p:nvSpPr>
          <p:cNvPr id="8" name="Shape 5"/>
          <p:cNvSpPr/>
          <p:nvPr/>
        </p:nvSpPr>
        <p:spPr>
          <a:xfrm>
            <a:off x="10945368" y="5038344"/>
            <a:ext cx="274320" cy="274320"/>
          </a:xfrm>
          <a:prstGeom prst="roundRect">
            <a:avLst>
              <a:gd name="adj" fmla="val 16667"/>
            </a:avLst>
          </a:prstGeom>
          <a:solidFill>
            <a:srgbClr val="01BFA5">
              <a:alpha val="45000"/>
            </a:srgbClr>
          </a:solidFill>
          <a:ln/>
        </p:spPr>
      </p:sp>
      <p:sp>
        <p:nvSpPr>
          <p:cNvPr id="9" name="Shape 6"/>
          <p:cNvSpPr/>
          <p:nvPr/>
        </p:nvSpPr>
        <p:spPr>
          <a:xfrm>
            <a:off x="10104120" y="5458968"/>
            <a:ext cx="274320" cy="274320"/>
          </a:xfrm>
          <a:prstGeom prst="roundRect">
            <a:avLst>
              <a:gd name="adj" fmla="val 16667"/>
            </a:avLst>
          </a:prstGeom>
          <a:solidFill>
            <a:srgbClr val="FEC107">
              <a:alpha val="75000"/>
            </a:srgbClr>
          </a:solidFill>
          <a:ln/>
        </p:spPr>
      </p:sp>
      <p:sp>
        <p:nvSpPr>
          <p:cNvPr id="10" name="Shape 7"/>
          <p:cNvSpPr/>
          <p:nvPr/>
        </p:nvSpPr>
        <p:spPr>
          <a:xfrm>
            <a:off x="10524744" y="5458968"/>
            <a:ext cx="274320" cy="274320"/>
          </a:xfrm>
          <a:prstGeom prst="roundRect">
            <a:avLst>
              <a:gd name="adj" fmla="val 16667"/>
            </a:avLst>
          </a:prstGeom>
          <a:solidFill>
            <a:srgbClr val="01BFA5">
              <a:alpha val="45000"/>
            </a:srgbClr>
          </a:solidFill>
          <a:ln/>
        </p:spPr>
      </p:sp>
      <p:sp>
        <p:nvSpPr>
          <p:cNvPr id="11" name="Shape 8"/>
          <p:cNvSpPr/>
          <p:nvPr/>
        </p:nvSpPr>
        <p:spPr>
          <a:xfrm>
            <a:off x="10945368" y="5458968"/>
            <a:ext cx="274320" cy="274320"/>
          </a:xfrm>
          <a:prstGeom prst="roundRect">
            <a:avLst>
              <a:gd name="adj" fmla="val 16667"/>
            </a:avLst>
          </a:prstGeom>
          <a:solidFill>
            <a:srgbClr val="FEC107">
              <a:alpha val="75000"/>
            </a:srgbClr>
          </a:solidFill>
          <a:ln/>
        </p:spPr>
      </p:sp>
      <p:sp>
        <p:nvSpPr>
          <p:cNvPr id="12" name="Text 9"/>
          <p:cNvSpPr/>
          <p:nvPr/>
        </p:nvSpPr>
        <p:spPr>
          <a:xfrm>
            <a:off x="640080" y="1691640"/>
            <a:ext cx="10515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300" kern="0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JITX  ·  JUMPSTART KIT #1  ·  PART 2</a:t>
            </a:r>
            <a:endParaRPr lang="en-US" sz="1300" dirty="0"/>
          </a:p>
        </p:txBody>
      </p:sp>
      <p:sp>
        <p:nvSpPr>
          <p:cNvPr id="13" name="Text 10"/>
          <p:cNvSpPr/>
          <p:nvPr/>
        </p:nvSpPr>
        <p:spPr>
          <a:xfrm>
            <a:off x="603504" y="2084832"/>
            <a:ext cx="1097280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98000"/>
              </a:lnSpc>
              <a:buNone/>
            </a:pPr>
            <a:r>
              <a: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Four component families,</a:t>
            </a:r>
            <a:endParaRPr lang="en-US" sz="4400" dirty="0"/>
          </a:p>
          <a:p>
            <a:pPr indent="0" marL="0">
              <a:lnSpc>
                <a:spcPct val="98000"/>
              </a:lnSpc>
              <a:buNone/>
            </a:pPr>
            <a:r>
              <a: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 parts database</a:t>
            </a:r>
            <a:endParaRPr lang="en-US" sz="4400" dirty="0"/>
          </a:p>
        </p:txBody>
      </p:sp>
      <p:sp>
        <p:nvSpPr>
          <p:cNvPr id="14" name="Text 11"/>
          <p:cNvSpPr/>
          <p:nvPr/>
        </p:nvSpPr>
        <p:spPr>
          <a:xfrm>
            <a:off x="640080" y="3886200"/>
            <a:ext cx="10241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Yageo RC_L · Panasonic ERJ · Vishay CRCW · Samsung CL — straight from their datasheets</a:t>
            </a:r>
            <a:endParaRPr lang="en-US" sz="1900" dirty="0"/>
          </a:p>
        </p:txBody>
      </p:sp>
      <p:sp>
        <p:nvSpPr>
          <p:cNvPr id="15" name="Text 12"/>
          <p:cNvSpPr/>
          <p:nvPr/>
        </p:nvSpPr>
        <p:spPr>
          <a:xfrm>
            <a:off x="640080" y="4480560"/>
            <a:ext cx="93268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2000"/>
              </a:lnSpc>
              <a:buNone/>
            </a:pPr>
            <a:r>
              <a:rPr lang="en-US" sz="1400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Drive jitx-component-modeler to build parameterized families where the class is the data — then ask for any part in the catalog and get an orderable MPN back.</a:t>
            </a:r>
            <a:endParaRPr lang="en-US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bgupta/conductor/workspaces/py-components/riyadh/internal/deck-tooling/assets/jitx_logo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17936" y="475488"/>
            <a:ext cx="914400" cy="576072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66928" y="457200"/>
            <a:ext cx="99669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spc="250" kern="0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WHY THIS TASK</a:t>
            </a:r>
            <a:endParaRPr lang="en-US" sz="1250" dirty="0"/>
          </a:p>
        </p:txBody>
      </p:sp>
      <p:sp>
        <p:nvSpPr>
          <p:cNvPr id="4" name="Text 1"/>
          <p:cNvSpPr/>
          <p:nvPr/>
        </p:nvSpPr>
        <p:spPr>
          <a:xfrm>
            <a:off x="548640" y="749808"/>
            <a:ext cx="102412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Model the family, not the part</a:t>
            </a:r>
            <a:endParaRPr lang="en-US" sz="2800" dirty="0"/>
          </a:p>
        </p:txBody>
      </p:sp>
      <p:sp>
        <p:nvSpPr>
          <p:cNvPr id="5" name="Text 2"/>
          <p:cNvSpPr/>
          <p:nvPr/>
        </p:nvSpPr>
        <p:spPr>
          <a:xfrm>
            <a:off x="548640" y="1783080"/>
            <a:ext cx="11091672" cy="10241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Part 2 teaches: datasheet tables become code.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One class stands in for a manufacturer's whole catalog family — sizes, tolerances, power ratings, packaging — transcribed once from the datasheet.</a:t>
            </a:r>
            <a:endParaRPr lang="en-US" sz="1500" dirty="0"/>
          </a:p>
        </p:txBody>
      </p:sp>
      <p:sp>
        <p:nvSpPr>
          <p:cNvPr id="6" name="Text 3"/>
          <p:cNvSpPr/>
          <p:nvPr/>
        </p:nvSpPr>
        <p:spPr>
          <a:xfrm>
            <a:off x="548640" y="2807208"/>
            <a:ext cx="11091672" cy="10241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 parts database, no network.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Ask for 49.9 kΩ ±1 % in 0402 and the class derives the dimensions, land pattern, ratings and the exact orderable MPN — entirely offline.</a:t>
            </a:r>
            <a:endParaRPr lang="en-US" sz="1500" dirty="0"/>
          </a:p>
        </p:txBody>
      </p:sp>
      <p:sp>
        <p:nvSpPr>
          <p:cNvPr id="7" name="Text 4"/>
          <p:cNvSpPr/>
          <p:nvPr/>
        </p:nvSpPr>
        <p:spPr>
          <a:xfrm>
            <a:off x="548640" y="3831336"/>
            <a:ext cx="11091672" cy="10241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Fail fast, name the options.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 invalid combination raises a ValueError that lists what the family actually offers — the datasheet's constraints, enforced at construction.</a:t>
            </a:r>
            <a:endParaRPr lang="en-US" sz="1500" dirty="0"/>
          </a:p>
        </p:txBody>
      </p:sp>
      <p:sp>
        <p:nvSpPr>
          <p:cNvPr id="8" name="Text 5"/>
          <p:cNvSpPr/>
          <p:nvPr/>
        </p:nvSpPr>
        <p:spPr>
          <a:xfrm>
            <a:off x="548640" y="4855464"/>
            <a:ext cx="11091672" cy="10241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Abstraction earns its keep.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Family 1 is built self-contained; shared helpers are extracted only when Family 2 proves the pattern repeats. Value encoders never merge — three vendors, three schemes.</a:t>
            </a:r>
            <a:endParaRPr lang="en-US" sz="1500" dirty="0"/>
          </a:p>
        </p:txBody>
      </p:sp>
      <p:sp>
        <p:nvSpPr>
          <p:cNvPr id="9" name="Text 6"/>
          <p:cNvSpPr/>
          <p:nvPr/>
        </p:nvSpPr>
        <p:spPr>
          <a:xfrm>
            <a:off x="10908792" y="6473952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 / 6</a:t>
            </a:r>
            <a:endParaRPr lang="en-US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bgupta/conductor/workspaces/py-components/riyadh/internal/deck-tooling/assets/jitx_logo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17936" y="475488"/>
            <a:ext cx="914400" cy="576072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66928" y="457200"/>
            <a:ext cx="99669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spc="250" kern="0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PATTERN</a:t>
            </a:r>
            <a:endParaRPr lang="en-US" sz="1250" dirty="0"/>
          </a:p>
        </p:txBody>
      </p:sp>
      <p:sp>
        <p:nvSpPr>
          <p:cNvPr id="4" name="Text 1"/>
          <p:cNvSpPr/>
          <p:nvPr/>
        </p:nvSpPr>
        <p:spPr>
          <a:xfrm>
            <a:off x="548640" y="749808"/>
            <a:ext cx="102412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shared core, a thin layer per vendor</a:t>
            </a:r>
            <a:endParaRPr lang="en-US" sz="2800" dirty="0"/>
          </a:p>
        </p:txBody>
      </p:sp>
      <p:sp>
        <p:nvSpPr>
          <p:cNvPr id="5" name="Shape 2"/>
          <p:cNvSpPr/>
          <p:nvPr/>
        </p:nvSpPr>
        <p:spPr>
          <a:xfrm>
            <a:off x="548640" y="1783080"/>
            <a:ext cx="3977640" cy="3794760"/>
          </a:xfrm>
          <a:prstGeom prst="roundRect">
            <a:avLst>
              <a:gd name="adj" fmla="val 1928"/>
            </a:avLst>
          </a:prstGeom>
          <a:solidFill>
            <a:srgbClr val="141414"/>
          </a:solidFill>
          <a:ln w="12700">
            <a:solidFill>
              <a:srgbClr val="01BFA5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868680" y="2057400"/>
            <a:ext cx="33375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250" kern="0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SHARED CORE</a:t>
            </a:r>
            <a:endParaRPr lang="en-US" sz="1200" dirty="0"/>
          </a:p>
        </p:txBody>
      </p:sp>
      <p:sp>
        <p:nvSpPr>
          <p:cNvPr id="7" name="Text 4"/>
          <p:cNvSpPr/>
          <p:nvPr/>
        </p:nvSpPr>
        <p:spPr>
          <a:xfrm>
            <a:off x="868680" y="2350008"/>
            <a:ext cx="33375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chip_smt.py</a:t>
            </a:r>
            <a:endParaRPr lang="en-US" sz="1900" dirty="0"/>
          </a:p>
        </p:txBody>
      </p:sp>
      <p:sp>
        <p:nvSpPr>
          <p:cNvPr id="8" name="Text 5"/>
          <p:cNvSpPr/>
          <p:nvPr/>
        </p:nvSpPr>
        <p:spPr>
          <a:xfrm>
            <a:off x="868680" y="2926080"/>
            <a:ext cx="33375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</a:t>
            </a:r>
            <a:pPr indent="0" marL="0">
              <a:buNone/>
            </a:pPr>
            <a:r>
              <a:rPr lang="en-US" sz="13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ChipDims — Toleranced package dimensions</a:t>
            </a:r>
            <a:endParaRPr lang="en-US" sz="1350" dirty="0"/>
          </a:p>
        </p:txBody>
      </p:sp>
      <p:sp>
        <p:nvSpPr>
          <p:cNvPr id="9" name="Text 6"/>
          <p:cNvSpPr/>
          <p:nvPr/>
        </p:nvSpPr>
        <p:spPr>
          <a:xfrm>
            <a:off x="868680" y="3429000"/>
            <a:ext cx="33375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</a:t>
            </a:r>
            <a:pPr indent="0" marL="0">
              <a:buNone/>
            </a:pPr>
            <a:r>
              <a:rPr lang="en-US" sz="13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chip-size land-pattern generator</a:t>
            </a:r>
            <a:endParaRPr lang="en-US" sz="1350" dirty="0"/>
          </a:p>
        </p:txBody>
      </p:sp>
      <p:sp>
        <p:nvSpPr>
          <p:cNvPr id="10" name="Text 7"/>
          <p:cNvSpPr/>
          <p:nvPr/>
        </p:nvSpPr>
        <p:spPr>
          <a:xfrm>
            <a:off x="868680" y="3931920"/>
            <a:ext cx="33375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</a:t>
            </a:r>
            <a:pPr indent="0" marL="0">
              <a:buNone/>
            </a:pPr>
            <a:r>
              <a:rPr lang="en-US" sz="13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two-pin insert (series drop-in)</a:t>
            </a:r>
            <a:endParaRPr lang="en-US" sz="1350" dirty="0"/>
          </a:p>
        </p:txBody>
      </p:sp>
      <p:sp>
        <p:nvSpPr>
          <p:cNvPr id="11" name="Text 8"/>
          <p:cNvSpPr/>
          <p:nvPr/>
        </p:nvSpPr>
        <p:spPr>
          <a:xfrm>
            <a:off x="868680" y="4434840"/>
            <a:ext cx="33375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</a:t>
            </a:r>
            <a:pPr indent="0" marL="0">
              <a:buNone/>
            </a:pPr>
            <a:r>
              <a:rPr lang="en-US" sz="13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E-series value check</a:t>
            </a:r>
            <a:endParaRPr lang="en-US" sz="1350" dirty="0"/>
          </a:p>
        </p:txBody>
      </p:sp>
      <p:sp>
        <p:nvSpPr>
          <p:cNvPr id="12" name="Text 9"/>
          <p:cNvSpPr/>
          <p:nvPr/>
        </p:nvSpPr>
        <p:spPr>
          <a:xfrm>
            <a:off x="868680" y="4937760"/>
            <a:ext cx="33375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</a:t>
            </a:r>
            <a:pPr indent="0" marL="0">
              <a:buNone/>
            </a:pPr>
            <a:r>
              <a:rPr lang="en-US" sz="13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carry-correct significant rounding</a:t>
            </a:r>
            <a:endParaRPr lang="en-US" sz="1350" dirty="0"/>
          </a:p>
        </p:txBody>
      </p:sp>
      <p:sp>
        <p:nvSpPr>
          <p:cNvPr id="13" name="Shape 10"/>
          <p:cNvSpPr/>
          <p:nvPr/>
        </p:nvSpPr>
        <p:spPr>
          <a:xfrm>
            <a:off x="4892040" y="1783080"/>
            <a:ext cx="3236976" cy="1760220"/>
          </a:xfrm>
          <a:prstGeom prst="roundRect">
            <a:avLst>
              <a:gd name="adj" fmla="val 4156"/>
            </a:avLst>
          </a:prstGeom>
          <a:solidFill>
            <a:srgbClr val="0D0D0D"/>
          </a:solidFill>
          <a:ln w="12700">
            <a:solidFill>
              <a:srgbClr val="4C4C4C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7443216" y="1947672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2400" b="1" dirty="0">
                <a:solidFill>
                  <a:srgbClr val="4C4C4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2400" dirty="0"/>
          </a:p>
        </p:txBody>
      </p:sp>
      <p:sp>
        <p:nvSpPr>
          <p:cNvPr id="15" name="Text 12"/>
          <p:cNvSpPr/>
          <p:nvPr/>
        </p:nvSpPr>
        <p:spPr>
          <a:xfrm>
            <a:off x="5166360" y="2039112"/>
            <a:ext cx="2368296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5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Yageo RC_L</a:t>
            </a:r>
            <a:endParaRPr lang="en-US" sz="1650" dirty="0"/>
          </a:p>
        </p:txBody>
      </p:sp>
      <p:sp>
        <p:nvSpPr>
          <p:cNvPr id="16" name="Text 13"/>
          <p:cNvSpPr/>
          <p:nvPr/>
        </p:nvSpPr>
        <p:spPr>
          <a:xfrm>
            <a:off x="5166360" y="2532888"/>
            <a:ext cx="2688336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FEC107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RKM code → 100K</a:t>
            </a:r>
            <a:endParaRPr lang="en-US" sz="1350" dirty="0"/>
          </a:p>
        </p:txBody>
      </p:sp>
      <p:sp>
        <p:nvSpPr>
          <p:cNvPr id="17" name="Text 14"/>
          <p:cNvSpPr/>
          <p:nvPr/>
        </p:nvSpPr>
        <p:spPr>
          <a:xfrm>
            <a:off x="5166360" y="2916936"/>
            <a:ext cx="268833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MPN RC0402JR-07100KL</a:t>
            </a:r>
            <a:endParaRPr lang="en-US" sz="1250" dirty="0"/>
          </a:p>
        </p:txBody>
      </p:sp>
      <p:sp>
        <p:nvSpPr>
          <p:cNvPr id="18" name="Shape 15"/>
          <p:cNvSpPr/>
          <p:nvPr/>
        </p:nvSpPr>
        <p:spPr>
          <a:xfrm>
            <a:off x="8403336" y="1783080"/>
            <a:ext cx="3236976" cy="1760220"/>
          </a:xfrm>
          <a:prstGeom prst="roundRect">
            <a:avLst>
              <a:gd name="adj" fmla="val 4156"/>
            </a:avLst>
          </a:prstGeom>
          <a:solidFill>
            <a:srgbClr val="0D0D0D"/>
          </a:solidFill>
          <a:ln w="12700">
            <a:solidFill>
              <a:srgbClr val="4C4C4C"/>
            </a:solidFill>
            <a:prstDash val="solid"/>
          </a:ln>
        </p:spPr>
      </p:sp>
      <p:sp>
        <p:nvSpPr>
          <p:cNvPr id="19" name="Text 16"/>
          <p:cNvSpPr/>
          <p:nvPr/>
        </p:nvSpPr>
        <p:spPr>
          <a:xfrm>
            <a:off x="10954512" y="1947672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2400" b="1" dirty="0">
                <a:solidFill>
                  <a:srgbClr val="4C4C4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2400" dirty="0"/>
          </a:p>
        </p:txBody>
      </p:sp>
      <p:sp>
        <p:nvSpPr>
          <p:cNvPr id="20" name="Text 17"/>
          <p:cNvSpPr/>
          <p:nvPr/>
        </p:nvSpPr>
        <p:spPr>
          <a:xfrm>
            <a:off x="8677656" y="2039112"/>
            <a:ext cx="2368296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5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Panasonic ERJ</a:t>
            </a:r>
            <a:endParaRPr lang="en-US" sz="1650" dirty="0"/>
          </a:p>
        </p:txBody>
      </p:sp>
      <p:sp>
        <p:nvSpPr>
          <p:cNvPr id="21" name="Text 18"/>
          <p:cNvSpPr/>
          <p:nvPr/>
        </p:nvSpPr>
        <p:spPr>
          <a:xfrm>
            <a:off x="8677656" y="2532888"/>
            <a:ext cx="2688336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FEC107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EIA 3-digit → 103</a:t>
            </a:r>
            <a:endParaRPr lang="en-US" sz="1350" dirty="0"/>
          </a:p>
        </p:txBody>
      </p:sp>
      <p:sp>
        <p:nvSpPr>
          <p:cNvPr id="22" name="Text 19"/>
          <p:cNvSpPr/>
          <p:nvPr/>
        </p:nvSpPr>
        <p:spPr>
          <a:xfrm>
            <a:off x="8677656" y="2916936"/>
            <a:ext cx="268833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MPN ERJ3GEYJ102V</a:t>
            </a:r>
            <a:endParaRPr lang="en-US" sz="1250" dirty="0"/>
          </a:p>
        </p:txBody>
      </p:sp>
      <p:sp>
        <p:nvSpPr>
          <p:cNvPr id="23" name="Shape 20"/>
          <p:cNvSpPr/>
          <p:nvPr/>
        </p:nvSpPr>
        <p:spPr>
          <a:xfrm>
            <a:off x="4892040" y="3817620"/>
            <a:ext cx="3236976" cy="1760220"/>
          </a:xfrm>
          <a:prstGeom prst="roundRect">
            <a:avLst>
              <a:gd name="adj" fmla="val 4156"/>
            </a:avLst>
          </a:prstGeom>
          <a:solidFill>
            <a:srgbClr val="0D0D0D"/>
          </a:solidFill>
          <a:ln w="12700">
            <a:solidFill>
              <a:srgbClr val="4C4C4C"/>
            </a:solidFill>
            <a:prstDash val="solid"/>
          </a:ln>
        </p:spPr>
      </p:sp>
      <p:sp>
        <p:nvSpPr>
          <p:cNvPr id="24" name="Text 21"/>
          <p:cNvSpPr/>
          <p:nvPr/>
        </p:nvSpPr>
        <p:spPr>
          <a:xfrm>
            <a:off x="7443216" y="3982212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2400" b="1" dirty="0">
                <a:solidFill>
                  <a:srgbClr val="4C4C4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2400" dirty="0"/>
          </a:p>
        </p:txBody>
      </p:sp>
      <p:sp>
        <p:nvSpPr>
          <p:cNvPr id="25" name="Text 22"/>
          <p:cNvSpPr/>
          <p:nvPr/>
        </p:nvSpPr>
        <p:spPr>
          <a:xfrm>
            <a:off x="5166360" y="4073652"/>
            <a:ext cx="2368296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5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Vishay CRCW</a:t>
            </a:r>
            <a:endParaRPr lang="en-US" sz="1650" dirty="0"/>
          </a:p>
        </p:txBody>
      </p:sp>
      <p:sp>
        <p:nvSpPr>
          <p:cNvPr id="26" name="Text 23"/>
          <p:cNvSpPr/>
          <p:nvPr/>
        </p:nvSpPr>
        <p:spPr>
          <a:xfrm>
            <a:off x="5166360" y="4567428"/>
            <a:ext cx="2688336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FEC107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fixed 4-char RKM → 10K0</a:t>
            </a:r>
            <a:endParaRPr lang="en-US" sz="1350" dirty="0"/>
          </a:p>
        </p:txBody>
      </p:sp>
      <p:sp>
        <p:nvSpPr>
          <p:cNvPr id="27" name="Text 24"/>
          <p:cNvSpPr/>
          <p:nvPr/>
        </p:nvSpPr>
        <p:spPr>
          <a:xfrm>
            <a:off x="5166360" y="4951476"/>
            <a:ext cx="268833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adds a TCR axis</a:t>
            </a:r>
            <a:endParaRPr lang="en-US" sz="1250" dirty="0"/>
          </a:p>
        </p:txBody>
      </p:sp>
      <p:sp>
        <p:nvSpPr>
          <p:cNvPr id="28" name="Shape 25"/>
          <p:cNvSpPr/>
          <p:nvPr/>
        </p:nvSpPr>
        <p:spPr>
          <a:xfrm>
            <a:off x="8403336" y="3817620"/>
            <a:ext cx="3236976" cy="1760220"/>
          </a:xfrm>
          <a:prstGeom prst="roundRect">
            <a:avLst>
              <a:gd name="adj" fmla="val 4156"/>
            </a:avLst>
          </a:prstGeom>
          <a:solidFill>
            <a:srgbClr val="0D0D0D"/>
          </a:solidFill>
          <a:ln w="12700">
            <a:solidFill>
              <a:srgbClr val="4C4C4C"/>
            </a:solidFill>
            <a:prstDash val="solid"/>
          </a:ln>
        </p:spPr>
      </p:sp>
      <p:sp>
        <p:nvSpPr>
          <p:cNvPr id="29" name="Text 26"/>
          <p:cNvSpPr/>
          <p:nvPr/>
        </p:nvSpPr>
        <p:spPr>
          <a:xfrm>
            <a:off x="10954512" y="3982212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2400" b="1" dirty="0">
                <a:solidFill>
                  <a:srgbClr val="4C4C4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2400" dirty="0"/>
          </a:p>
        </p:txBody>
      </p:sp>
      <p:sp>
        <p:nvSpPr>
          <p:cNvPr id="30" name="Text 27"/>
          <p:cNvSpPr/>
          <p:nvPr/>
        </p:nvSpPr>
        <p:spPr>
          <a:xfrm>
            <a:off x="8677656" y="4073652"/>
            <a:ext cx="2368296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5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Samsung CL (MLCC)</a:t>
            </a:r>
            <a:endParaRPr lang="en-US" sz="1650" dirty="0"/>
          </a:p>
        </p:txBody>
      </p:sp>
      <p:sp>
        <p:nvSpPr>
          <p:cNvPr id="31" name="Text 28"/>
          <p:cNvSpPr/>
          <p:nvPr/>
        </p:nvSpPr>
        <p:spPr>
          <a:xfrm>
            <a:off x="8677656" y="4567428"/>
            <a:ext cx="2688336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FEC107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3-char pF code → 104</a:t>
            </a:r>
            <a:endParaRPr lang="en-US" sz="1350" dirty="0"/>
          </a:p>
        </p:txBody>
      </p:sp>
      <p:sp>
        <p:nvSpPr>
          <p:cNvPr id="32" name="Text 29"/>
          <p:cNvSpPr/>
          <p:nvPr/>
        </p:nvSpPr>
        <p:spPr>
          <a:xfrm>
            <a:off x="8677656" y="4951476"/>
            <a:ext cx="268833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adds dielectric + voltage axes</a:t>
            </a:r>
            <a:endParaRPr lang="en-US" sz="1250" dirty="0"/>
          </a:p>
        </p:txBody>
      </p:sp>
      <p:sp>
        <p:nvSpPr>
          <p:cNvPr id="33" name="Text 30"/>
          <p:cNvSpPr/>
          <p:nvPr/>
        </p:nvSpPr>
        <p:spPr>
          <a:xfrm>
            <a:off x="548640" y="5897880"/>
            <a:ext cx="1109167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i="1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Shared: geometry, insertion, validation helpers.  Never shared: the vendor's value encoding and part-number grammar.</a:t>
            </a:r>
            <a:endParaRPr lang="en-US" sz="1300" dirty="0"/>
          </a:p>
        </p:txBody>
      </p:sp>
      <p:sp>
        <p:nvSpPr>
          <p:cNvPr id="34" name="Text 31"/>
          <p:cNvSpPr/>
          <p:nvPr/>
        </p:nvSpPr>
        <p:spPr>
          <a:xfrm>
            <a:off x="10908792" y="6473952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 / 6</a:t>
            </a:r>
            <a:endParaRPr lang="en-US" sz="1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bgupta/conductor/workspaces/py-components/riyadh/internal/deck-tooling/assets/jitx_logo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17936" y="475488"/>
            <a:ext cx="914400" cy="576072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66928" y="457200"/>
            <a:ext cx="99669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spc="250" kern="0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PIPELINE</a:t>
            </a:r>
            <a:endParaRPr lang="en-US" sz="1250" dirty="0"/>
          </a:p>
        </p:txBody>
      </p:sp>
      <p:sp>
        <p:nvSpPr>
          <p:cNvPr id="4" name="Text 1"/>
          <p:cNvSpPr/>
          <p:nvPr/>
        </p:nvSpPr>
        <p:spPr>
          <a:xfrm>
            <a:off x="548640" y="749808"/>
            <a:ext cx="102412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you build</a:t>
            </a:r>
            <a:endParaRPr lang="en-US" sz="2800" dirty="0"/>
          </a:p>
        </p:txBody>
      </p:sp>
      <p:sp>
        <p:nvSpPr>
          <p:cNvPr id="5" name="Text 2"/>
          <p:cNvSpPr/>
          <p:nvPr/>
        </p:nvSpPr>
        <p:spPr>
          <a:xfrm>
            <a:off x="548640" y="1737360"/>
            <a:ext cx="11091672" cy="9326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Family 1 · Yageo RC_L, self-contained —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eleven chip sizes, tolerance and packaging axes, RKM value codes. No helpers yet — nothing has repeated.</a:t>
            </a:r>
            <a:endParaRPr lang="en-US" sz="1500" dirty="0"/>
          </a:p>
        </p:txBody>
      </p:sp>
      <p:sp>
        <p:nvSpPr>
          <p:cNvPr id="6" name="Text 3"/>
          <p:cNvSpPr/>
          <p:nvPr/>
        </p:nvSpPr>
        <p:spPr>
          <a:xfrm>
            <a:off x="548640" y="2670048"/>
            <a:ext cx="11091672" cy="9326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Family 2 · Panasonic ERJ, extract the core —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second family proves what's shared; chip_smt.py is born and Family 1 is refactored onto it.</a:t>
            </a:r>
            <a:endParaRPr lang="en-US" sz="1500" dirty="0"/>
          </a:p>
        </p:txBody>
      </p:sp>
      <p:sp>
        <p:nvSpPr>
          <p:cNvPr id="7" name="Text 4"/>
          <p:cNvSpPr/>
          <p:nvPr/>
        </p:nvSpPr>
        <p:spPr>
          <a:xfrm>
            <a:off x="548640" y="3602736"/>
            <a:ext cx="11091672" cy="9326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Family 3 · Vishay CRCW —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adds the TCR axis, and takes the generator's standard EIA dimensions — asserted per size against the datasheet's own table.</a:t>
            </a:r>
            <a:endParaRPr lang="en-US" sz="1500" dirty="0"/>
          </a:p>
        </p:txBody>
      </p:sp>
      <p:sp>
        <p:nvSpPr>
          <p:cNvPr id="8" name="Text 5"/>
          <p:cNvSpPr/>
          <p:nvPr/>
        </p:nvSpPr>
        <p:spPr>
          <a:xfrm>
            <a:off x="548640" y="4535424"/>
            <a:ext cx="11091672" cy="9326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Family 4 · Samsung CL, the capacitor —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pattern generalizes across component type — dielectric and voltage axes, capacitor symbol, same shared core.</a:t>
            </a:r>
            <a:endParaRPr lang="en-US" sz="1500" dirty="0"/>
          </a:p>
        </p:txBody>
      </p:sp>
      <p:sp>
        <p:nvSpPr>
          <p:cNvPr id="9" name="Text 6"/>
          <p:cNvSpPr/>
          <p:nvPr/>
        </p:nvSpPr>
        <p:spPr>
          <a:xfrm>
            <a:off x="548640" y="5468112"/>
            <a:ext cx="11091672" cy="9326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Proof by part number —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RC0402JR-07100KL · ERJ3GEYJ102V · CRCW0603562RFKEA · CL10B104KB8NNNC — each encodes to the vendor's own catalog grammar.</a:t>
            </a:r>
            <a:endParaRPr lang="en-US" sz="1500" dirty="0"/>
          </a:p>
        </p:txBody>
      </p:sp>
      <p:sp>
        <p:nvSpPr>
          <p:cNvPr id="10" name="Text 7"/>
          <p:cNvSpPr/>
          <p:nvPr/>
        </p:nvSpPr>
        <p:spPr>
          <a:xfrm>
            <a:off x="10908792" y="6473952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 / 6</a:t>
            </a:r>
            <a:endParaRPr lang="en-US" sz="1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bgupta/conductor/workspaces/py-components/riyadh/internal/deck-tooling/assets/jitx_logo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17936" y="475488"/>
            <a:ext cx="914400" cy="576072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66928" y="457200"/>
            <a:ext cx="99669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spc="250" kern="0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HOW WE KNOW IT'S RIGHT</a:t>
            </a:r>
            <a:endParaRPr lang="en-US" sz="1250" dirty="0"/>
          </a:p>
        </p:txBody>
      </p:sp>
      <p:sp>
        <p:nvSpPr>
          <p:cNvPr id="4" name="Text 1"/>
          <p:cNvSpPr/>
          <p:nvPr/>
        </p:nvSpPr>
        <p:spPr>
          <a:xfrm>
            <a:off x="548640" y="749808"/>
            <a:ext cx="102412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Verification is the key</a:t>
            </a:r>
            <a:endParaRPr lang="en-US" sz="2800" dirty="0"/>
          </a:p>
        </p:txBody>
      </p:sp>
      <p:sp>
        <p:nvSpPr>
          <p:cNvPr id="5" name="Text 2"/>
          <p:cNvSpPr/>
          <p:nvPr/>
        </p:nvSpPr>
        <p:spPr>
          <a:xfrm>
            <a:off x="548640" y="1737360"/>
            <a:ext cx="11091672" cy="9326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Datasheet spot-checks.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Dimensions, ratings and codes are hand-read from the four datasheets and asserted in tests — per family, before it counts as done.</a:t>
            </a:r>
            <a:endParaRPr lang="en-US" sz="1500" dirty="0"/>
          </a:p>
        </p:txBody>
      </p:sp>
      <p:sp>
        <p:nvSpPr>
          <p:cNvPr id="6" name="Text 3"/>
          <p:cNvSpPr/>
          <p:nvPr/>
        </p:nvSpPr>
        <p:spPr>
          <a:xfrm>
            <a:off x="548640" y="2670048"/>
            <a:ext cx="11091672" cy="9326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MPN cross-checks.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Generated part numbers match the vendor's catalog listings character for character.</a:t>
            </a:r>
            <a:endParaRPr lang="en-US" sz="1500" dirty="0"/>
          </a:p>
        </p:txBody>
      </p:sp>
      <p:sp>
        <p:nvSpPr>
          <p:cNvPr id="7" name="Text 4"/>
          <p:cNvSpPr/>
          <p:nvPr/>
        </p:nvSpPr>
        <p:spPr>
          <a:xfrm>
            <a:off x="548640" y="3602736"/>
            <a:ext cx="11091672" cy="9326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E-series discipline.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Requested values validate against the tolerance's E-series grid, with carry-correct rounding before encoding.</a:t>
            </a:r>
            <a:endParaRPr lang="en-US" sz="1500" dirty="0"/>
          </a:p>
        </p:txBody>
      </p:sp>
      <p:sp>
        <p:nvSpPr>
          <p:cNvPr id="8" name="Text 5"/>
          <p:cNvSpPr/>
          <p:nvPr/>
        </p:nvSpPr>
        <p:spPr>
          <a:xfrm>
            <a:off x="548640" y="4535424"/>
            <a:ext cx="11091672" cy="9326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Gates at every step.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pyright → pytest → jitx build for every family, and jitx-code-review before the final commit.</a:t>
            </a:r>
            <a:endParaRPr lang="en-US" sz="1500" dirty="0"/>
          </a:p>
        </p:txBody>
      </p:sp>
      <p:sp>
        <p:nvSpPr>
          <p:cNvPr id="9" name="Text 6"/>
          <p:cNvSpPr/>
          <p:nvPr/>
        </p:nvSpPr>
        <p:spPr>
          <a:xfrm>
            <a:off x="548640" y="5468112"/>
            <a:ext cx="11091672" cy="9326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combined design.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All four families instantiate together in one design that builds successfully — the showcase the closing prompt answers from.</a:t>
            </a:r>
            <a:endParaRPr lang="en-US" sz="1500" dirty="0"/>
          </a:p>
        </p:txBody>
      </p:sp>
      <p:sp>
        <p:nvSpPr>
          <p:cNvPr id="10" name="Text 7"/>
          <p:cNvSpPr/>
          <p:nvPr/>
        </p:nvSpPr>
        <p:spPr>
          <a:xfrm>
            <a:off x="10908792" y="6473952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 / 6</a:t>
            </a:r>
            <a:endParaRPr lang="en-US" sz="1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bgupta/conductor/workspaces/py-components/riyadh/internal/deck-tooling/assets/jitx_logo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17936" y="475488"/>
            <a:ext cx="914400" cy="576072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66928" y="457200"/>
            <a:ext cx="99669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spc="250" kern="0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WHERE TO START</a:t>
            </a:r>
            <a:endParaRPr lang="en-US" sz="1250" dirty="0"/>
          </a:p>
        </p:txBody>
      </p:sp>
      <p:sp>
        <p:nvSpPr>
          <p:cNvPr id="4" name="Text 1"/>
          <p:cNvSpPr/>
          <p:nvPr/>
        </p:nvSpPr>
        <p:spPr>
          <a:xfrm>
            <a:off x="548640" y="749808"/>
            <a:ext cx="102412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Run it</a:t>
            </a:r>
            <a:endParaRPr lang="en-US" sz="2800" dirty="0"/>
          </a:p>
        </p:txBody>
      </p:sp>
      <p:sp>
        <p:nvSpPr>
          <p:cNvPr id="5" name="Text 2"/>
          <p:cNvSpPr/>
          <p:nvPr/>
        </p:nvSpPr>
        <p:spPr>
          <a:xfrm>
            <a:off x="548640" y="1645920"/>
            <a:ext cx="11091672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runbook: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jumpstart-kits/js1-stackup-components/part2-parametric-passives/ — paste JS1_Part2_Parametric-Passives_Runbook.md into your agent and tell it to follow the file. Two [HUMAN] gates stop for you.</a:t>
            </a:r>
            <a:endParaRPr lang="en-US" sz="1500" dirty="0"/>
          </a:p>
        </p:txBody>
      </p:sp>
      <p:sp>
        <p:nvSpPr>
          <p:cNvPr id="6" name="Text 3"/>
          <p:cNvSpPr/>
          <p:nvPr/>
        </p:nvSpPr>
        <p:spPr>
          <a:xfrm>
            <a:off x="548640" y="2514600"/>
            <a:ext cx="11091672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ground truth: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four manufacturer datasheets, fetched by URL during the run into a gitignored working folder — linked, never committed.</a:t>
            </a:r>
            <a:endParaRPr lang="en-US" sz="1500" dirty="0"/>
          </a:p>
        </p:txBody>
      </p:sp>
      <p:sp>
        <p:nvSpPr>
          <p:cNvPr id="7" name="Text 4"/>
          <p:cNvSpPr/>
          <p:nvPr/>
        </p:nvSpPr>
        <p:spPr>
          <a:xfrm>
            <a:off x="548640" y="3383280"/>
            <a:ext cx="11091672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reference solution: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jitxexamples.jumpstart_kits.js1_stackup_components.parametric_passives — four families, the shared core, tests, and buildable designs.</a:t>
            </a:r>
            <a:endParaRPr lang="en-US" sz="1500" dirty="0"/>
          </a:p>
        </p:txBody>
      </p:sp>
      <p:sp>
        <p:nvSpPr>
          <p:cNvPr id="8" name="Shape 5"/>
          <p:cNvSpPr/>
          <p:nvPr/>
        </p:nvSpPr>
        <p:spPr>
          <a:xfrm>
            <a:off x="548640" y="4343400"/>
            <a:ext cx="11091672" cy="1417320"/>
          </a:xfrm>
          <a:prstGeom prst="roundRect">
            <a:avLst>
              <a:gd name="adj" fmla="val 5161"/>
            </a:avLst>
          </a:prstGeom>
          <a:solidFill>
            <a:srgbClr val="0D0D0D"/>
          </a:solidFill>
          <a:ln w="12700">
            <a:solidFill>
              <a:srgbClr val="01BFA5"/>
            </a:solidFill>
            <a:prstDash val="solid"/>
          </a:ln>
        </p:spPr>
      </p:sp>
      <p:sp>
        <p:nvSpPr>
          <p:cNvPr id="9" name="Shape 6"/>
          <p:cNvSpPr/>
          <p:nvPr/>
        </p:nvSpPr>
        <p:spPr>
          <a:xfrm>
            <a:off x="950976" y="4709160"/>
            <a:ext cx="685800" cy="685800"/>
          </a:xfrm>
          <a:prstGeom prst="ellipse">
            <a:avLst/>
          </a:prstGeom>
          <a:solidFill>
            <a:srgbClr val="01BFA5"/>
          </a:solidFill>
          <a:ln/>
        </p:spPr>
      </p:sp>
      <p:pic>
        <p:nvPicPr>
          <p:cNvPr id="10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142" y="4894326"/>
            <a:ext cx="315468" cy="315468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1965960" y="4544568"/>
            <a:ext cx="930859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250" kern="0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CLOSE THE LOOP</a:t>
            </a:r>
            <a:endParaRPr lang="en-US" sz="1200" dirty="0"/>
          </a:p>
        </p:txBody>
      </p:sp>
      <p:sp>
        <p:nvSpPr>
          <p:cNvPr id="12" name="Text 8"/>
          <p:cNvSpPr/>
          <p:nvPr/>
        </p:nvSpPr>
        <p:spPr>
          <a:xfrm>
            <a:off x="1965960" y="4837176"/>
            <a:ext cx="930859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600" i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“give me a 49.9 kΩ 0402 1 % Yageo and a 100 nF X7R 0603 50 V Samsung CL”</a:t>
            </a:r>
            <a:endParaRPr lang="en-US" sz="1600" dirty="0"/>
          </a:p>
        </p:txBody>
      </p:sp>
      <p:sp>
        <p:nvSpPr>
          <p:cNvPr id="13" name="Text 9"/>
          <p:cNvSpPr/>
          <p:nvPr/>
        </p:nvSpPr>
        <p:spPr>
          <a:xfrm>
            <a:off x="1965960" y="5321808"/>
            <a:ext cx="930859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Two real, orderable parts — MPNs included — answered from code.</a:t>
            </a:r>
            <a:endParaRPr lang="en-US" sz="1250" dirty="0"/>
          </a:p>
        </p:txBody>
      </p:sp>
      <p:sp>
        <p:nvSpPr>
          <p:cNvPr id="14" name="Text 10"/>
          <p:cNvSpPr/>
          <p:nvPr/>
        </p:nvSpPr>
        <p:spPr>
          <a:xfrm>
            <a:off x="548640" y="5989320"/>
            <a:ext cx="1109167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WHERE IT SITS     </a:t>
            </a:r>
            <a:pPr indent="0" marL="0">
              <a:buNone/>
            </a:pPr>
            <a:r>
              <a:rPr lang="en-US" sz="1150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Setup · JS0</a:t>
            </a:r>
            <a:pPr indent="0" marL="0">
              <a:buNone/>
            </a:pPr>
            <a:r>
              <a:rPr lang="en-US" sz="1150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    →     </a:t>
            </a:r>
            <a:pPr indent="0" marL="0">
              <a:buNone/>
            </a:pPr>
            <a:r>
              <a:rPr lang="en-US" sz="115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Stackup + Components · JS1</a:t>
            </a:r>
            <a:pPr indent="0" marL="0">
              <a:buNone/>
            </a:pPr>
            <a:r>
              <a:rPr lang="en-US" sz="1150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    →     </a:t>
            </a:r>
            <a:pPr indent="0" marL="0">
              <a:buNone/>
            </a:pPr>
            <a:r>
              <a:rPr lang="en-US" sz="1150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Circuit Construction &amp; Optimization · JS2</a:t>
            </a:r>
            <a:endParaRPr lang="en-US" sz="1150" dirty="0"/>
          </a:p>
        </p:txBody>
      </p:sp>
      <p:sp>
        <p:nvSpPr>
          <p:cNvPr id="15" name="Text 11"/>
          <p:cNvSpPr/>
          <p:nvPr/>
        </p:nvSpPr>
        <p:spPr>
          <a:xfrm>
            <a:off x="10908792" y="6473952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 / 6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JS #1 Part 2 - Parametric Passive Families</dc:title>
  <dc:subject>PptxGenJS Presentation</dc:subject>
  <dc:creator>Sales Engineering</dc:creator>
  <cp:lastModifiedBy>Sales Engineering</cp:lastModifiedBy>
  <cp:revision>1</cp:revision>
  <dcterms:created xsi:type="dcterms:W3CDTF">2026-08-12T20:01:46Z</dcterms:created>
  <dcterms:modified xsi:type="dcterms:W3CDTF">2026-08-12T20:01:46Z</dcterms:modified>
</cp:coreProperties>
</file>